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4" r:id="rId6"/>
    <p:sldId id="269" r:id="rId7"/>
    <p:sldId id="275" r:id="rId8"/>
    <p:sldId id="273" r:id="rId9"/>
    <p:sldId id="277" r:id="rId10"/>
    <p:sldId id="276" r:id="rId11"/>
    <p:sldId id="283" r:id="rId12"/>
    <p:sldId id="305" r:id="rId13"/>
    <p:sldId id="306" r:id="rId14"/>
  </p:sldIdLst>
  <p:sldSz cx="9144000" cy="5143500" type="screen16x9"/>
  <p:notesSz cx="6858000" cy="9144000"/>
  <p:embeddedFontLst>
    <p:embeddedFont>
      <p:font typeface="Bebas Neue" panose="020B0604020202020204" charset="0"/>
      <p:regular r:id="rId16"/>
    </p:embeddedFont>
    <p:embeddedFont>
      <p:font typeface="Taviraj SemiBold" panose="020B0604020202020204" charset="-34"/>
      <p:regular r:id="rId17"/>
      <p:bold r:id="rId18"/>
      <p:italic r:id="rId19"/>
      <p:boldItalic r:id="rId20"/>
    </p:embeddedFont>
    <p:embeddedFont>
      <p:font typeface="Taviraj Medium" panose="020B0604020202020204" charset="-34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FBDD57-B183-4829-B4FB-4ED749AAF162}">
  <a:tblStyle styleId="{34FBDD57-B183-4829-B4FB-4ED749AAF1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dy\Documents\Downloads\2025-05-06%207_06p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dy\Documents\Downloads\2025-05-06%207_06p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dy\Documents\Downloads\2025-05-06%207_06p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dy\Documents\Downloads\2025-05-06%207_06p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ndy\Documents\Downloads\2025-05-06%207_06pm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[2025-05-06 7_06pm.csv]Sheet1!PivotTable2</c:name>
    <c:fmtId val="18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Sheet1!$A$4:$A$13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Sheet1!$B$4:$B$13</c:f>
              <c:numCache>
                <c:formatCode>General</c:formatCode>
                <c:ptCount val="9"/>
                <c:pt idx="0">
                  <c:v>111</c:v>
                </c:pt>
                <c:pt idx="1">
                  <c:v>25</c:v>
                </c:pt>
                <c:pt idx="2">
                  <c:v>215</c:v>
                </c:pt>
                <c:pt idx="3">
                  <c:v>86</c:v>
                </c:pt>
                <c:pt idx="4">
                  <c:v>41</c:v>
                </c:pt>
                <c:pt idx="5">
                  <c:v>40</c:v>
                </c:pt>
                <c:pt idx="6">
                  <c:v>70</c:v>
                </c:pt>
                <c:pt idx="7">
                  <c:v>27</c:v>
                </c:pt>
                <c:pt idx="8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AD-4AB0-8514-9B19E9434B2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076654735"/>
        <c:axId val="1076658895"/>
        <c:axId val="0"/>
      </c:bar3DChart>
      <c:catAx>
        <c:axId val="107665473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658895"/>
        <c:crosses val="autoZero"/>
        <c:auto val="1"/>
        <c:lblAlgn val="ctr"/>
        <c:lblOffset val="100"/>
        <c:noMultiLvlLbl val="0"/>
      </c:catAx>
      <c:valAx>
        <c:axId val="1076658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6654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[2025-05-06 7_06pm.csv]Sheet1!PivotTable3</c:name>
    <c:fmtId val="38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Sheet1!$A$24:$A$27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Sheet1!$B$24:$B$27</c:f>
              <c:numCache>
                <c:formatCode>General</c:formatCode>
                <c:ptCount val="3"/>
                <c:pt idx="0">
                  <c:v>236</c:v>
                </c:pt>
                <c:pt idx="1">
                  <c:v>296</c:v>
                </c:pt>
                <c:pt idx="2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62-426A-A034-D06B6D50D1B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27151631"/>
        <c:axId val="927143727"/>
        <c:axId val="0"/>
      </c:bar3DChart>
      <c:catAx>
        <c:axId val="927151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7143727"/>
        <c:crosses val="autoZero"/>
        <c:auto val="1"/>
        <c:lblAlgn val="ctr"/>
        <c:lblOffset val="100"/>
        <c:noMultiLvlLbl val="0"/>
      </c:catAx>
      <c:valAx>
        <c:axId val="92714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7151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[2025-05-06 7_06pm.csv]Sheet1!PivotTable4</c:name>
    <c:fmtId val="5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Sheet1!$B$41:$B$42</c:f>
              <c:strCache>
                <c:ptCount val="1"/>
                <c:pt idx="0">
                  <c:v>AFTERNOON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Sheet1!$A$43:$A$72</c:f>
              <c:strCache>
                <c:ptCount val="29"/>
                <c:pt idx="0">
                  <c:v>Barista Espresso</c:v>
                </c:pt>
                <c:pt idx="1">
                  <c:v>Biscotti</c:v>
                </c:pt>
                <c:pt idx="2">
                  <c:v>Black tea</c:v>
                </c:pt>
                <c:pt idx="3">
                  <c:v>Brewed Black tea</c:v>
                </c:pt>
                <c:pt idx="4">
                  <c:v>Brewed Chai tea</c:v>
                </c:pt>
                <c:pt idx="5">
                  <c:v>Brewed Green tea</c:v>
                </c:pt>
                <c:pt idx="6">
                  <c:v>Brewed herbal tea</c:v>
                </c:pt>
                <c:pt idx="7">
                  <c:v>Chai tea</c:v>
                </c:pt>
                <c:pt idx="8">
                  <c:v>Clothing</c:v>
                </c:pt>
                <c:pt idx="9">
                  <c:v>Drinking Chocolate</c:v>
                </c:pt>
                <c:pt idx="10">
                  <c:v>Drip coffee</c:v>
                </c:pt>
                <c:pt idx="11">
                  <c:v>Espresso Beans</c:v>
                </c:pt>
                <c:pt idx="12">
                  <c:v>Gourmet Beans</c:v>
                </c:pt>
                <c:pt idx="13">
                  <c:v>Gourmet brewed coffee</c:v>
                </c:pt>
                <c:pt idx="14">
                  <c:v>Green beans</c:v>
                </c:pt>
                <c:pt idx="15">
                  <c:v>Green tea</c:v>
                </c:pt>
                <c:pt idx="16">
                  <c:v>Herbal tea</c:v>
                </c:pt>
                <c:pt idx="17">
                  <c:v>Hot chocolate</c:v>
                </c:pt>
                <c:pt idx="18">
                  <c:v>House blend Beans</c:v>
                </c:pt>
                <c:pt idx="19">
                  <c:v>Housewares</c:v>
                </c:pt>
                <c:pt idx="20">
                  <c:v>Organic Beans</c:v>
                </c:pt>
                <c:pt idx="21">
                  <c:v>Organic brewed coffee</c:v>
                </c:pt>
                <c:pt idx="22">
                  <c:v>Organic Chocolate</c:v>
                </c:pt>
                <c:pt idx="23">
                  <c:v>Pastry</c:v>
                </c:pt>
                <c:pt idx="24">
                  <c:v>Premium Beans</c:v>
                </c:pt>
                <c:pt idx="25">
                  <c:v>Premium brewed coffee</c:v>
                </c:pt>
                <c:pt idx="26">
                  <c:v>Regular syrup</c:v>
                </c:pt>
                <c:pt idx="27">
                  <c:v>Scone</c:v>
                </c:pt>
                <c:pt idx="28">
                  <c:v>Sugar free syrup</c:v>
                </c:pt>
              </c:strCache>
            </c:strRef>
          </c:cat>
          <c:val>
            <c:numRef>
              <c:f>Sheet1!$B$43:$B$72</c:f>
              <c:numCache>
                <c:formatCode>General</c:formatCode>
                <c:ptCount val="29"/>
                <c:pt idx="0">
                  <c:v>17</c:v>
                </c:pt>
                <c:pt idx="1">
                  <c:v>9</c:v>
                </c:pt>
                <c:pt idx="2">
                  <c:v>6</c:v>
                </c:pt>
                <c:pt idx="3">
                  <c:v>12</c:v>
                </c:pt>
                <c:pt idx="4">
                  <c:v>18</c:v>
                </c:pt>
                <c:pt idx="5">
                  <c:v>6</c:v>
                </c:pt>
                <c:pt idx="6">
                  <c:v>12</c:v>
                </c:pt>
                <c:pt idx="7">
                  <c:v>9</c:v>
                </c:pt>
                <c:pt idx="8">
                  <c:v>2</c:v>
                </c:pt>
                <c:pt idx="9">
                  <c:v>6</c:v>
                </c:pt>
                <c:pt idx="10">
                  <c:v>9</c:v>
                </c:pt>
                <c:pt idx="11">
                  <c:v>6</c:v>
                </c:pt>
                <c:pt idx="12">
                  <c:v>6</c:v>
                </c:pt>
                <c:pt idx="13">
                  <c:v>18</c:v>
                </c:pt>
                <c:pt idx="14">
                  <c:v>2</c:v>
                </c:pt>
                <c:pt idx="15">
                  <c:v>3</c:v>
                </c:pt>
                <c:pt idx="16">
                  <c:v>6</c:v>
                </c:pt>
                <c:pt idx="17">
                  <c:v>12</c:v>
                </c:pt>
                <c:pt idx="18">
                  <c:v>3</c:v>
                </c:pt>
                <c:pt idx="19">
                  <c:v>6</c:v>
                </c:pt>
                <c:pt idx="20">
                  <c:v>6</c:v>
                </c:pt>
                <c:pt idx="21">
                  <c:v>9</c:v>
                </c:pt>
                <c:pt idx="22">
                  <c:v>3</c:v>
                </c:pt>
                <c:pt idx="23">
                  <c:v>9</c:v>
                </c:pt>
                <c:pt idx="24">
                  <c:v>6</c:v>
                </c:pt>
                <c:pt idx="25">
                  <c:v>9</c:v>
                </c:pt>
                <c:pt idx="26">
                  <c:v>9</c:v>
                </c:pt>
                <c:pt idx="27">
                  <c:v>15</c:v>
                </c:pt>
                <c:pt idx="2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6-40F8-AA79-3B2FA08B8431}"/>
            </c:ext>
          </c:extLst>
        </c:ser>
        <c:ser>
          <c:idx val="1"/>
          <c:order val="1"/>
          <c:tx>
            <c:strRef>
              <c:f>Sheet1!$C$41:$C$42</c:f>
              <c:strCache>
                <c:ptCount val="1"/>
                <c:pt idx="0">
                  <c:v>EVENING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Sheet1!$A$43:$A$72</c:f>
              <c:strCache>
                <c:ptCount val="29"/>
                <c:pt idx="0">
                  <c:v>Barista Espresso</c:v>
                </c:pt>
                <c:pt idx="1">
                  <c:v>Biscotti</c:v>
                </c:pt>
                <c:pt idx="2">
                  <c:v>Black tea</c:v>
                </c:pt>
                <c:pt idx="3">
                  <c:v>Brewed Black tea</c:v>
                </c:pt>
                <c:pt idx="4">
                  <c:v>Brewed Chai tea</c:v>
                </c:pt>
                <c:pt idx="5">
                  <c:v>Brewed Green tea</c:v>
                </c:pt>
                <c:pt idx="6">
                  <c:v>Brewed herbal tea</c:v>
                </c:pt>
                <c:pt idx="7">
                  <c:v>Chai tea</c:v>
                </c:pt>
                <c:pt idx="8">
                  <c:v>Clothing</c:v>
                </c:pt>
                <c:pt idx="9">
                  <c:v>Drinking Chocolate</c:v>
                </c:pt>
                <c:pt idx="10">
                  <c:v>Drip coffee</c:v>
                </c:pt>
                <c:pt idx="11">
                  <c:v>Espresso Beans</c:v>
                </c:pt>
                <c:pt idx="12">
                  <c:v>Gourmet Beans</c:v>
                </c:pt>
                <c:pt idx="13">
                  <c:v>Gourmet brewed coffee</c:v>
                </c:pt>
                <c:pt idx="14">
                  <c:v>Green beans</c:v>
                </c:pt>
                <c:pt idx="15">
                  <c:v>Green tea</c:v>
                </c:pt>
                <c:pt idx="16">
                  <c:v>Herbal tea</c:v>
                </c:pt>
                <c:pt idx="17">
                  <c:v>Hot chocolate</c:v>
                </c:pt>
                <c:pt idx="18">
                  <c:v>House blend Beans</c:v>
                </c:pt>
                <c:pt idx="19">
                  <c:v>Housewares</c:v>
                </c:pt>
                <c:pt idx="20">
                  <c:v>Organic Beans</c:v>
                </c:pt>
                <c:pt idx="21">
                  <c:v>Organic brewed coffee</c:v>
                </c:pt>
                <c:pt idx="22">
                  <c:v>Organic Chocolate</c:v>
                </c:pt>
                <c:pt idx="23">
                  <c:v>Pastry</c:v>
                </c:pt>
                <c:pt idx="24">
                  <c:v>Premium Beans</c:v>
                </c:pt>
                <c:pt idx="25">
                  <c:v>Premium brewed coffee</c:v>
                </c:pt>
                <c:pt idx="26">
                  <c:v>Regular syrup</c:v>
                </c:pt>
                <c:pt idx="27">
                  <c:v>Scone</c:v>
                </c:pt>
                <c:pt idx="28">
                  <c:v>Sugar free syrup</c:v>
                </c:pt>
              </c:strCache>
            </c:strRef>
          </c:cat>
          <c:val>
            <c:numRef>
              <c:f>Sheet1!$C$43:$C$72</c:f>
              <c:numCache>
                <c:formatCode>General</c:formatCode>
                <c:ptCount val="29"/>
                <c:pt idx="0">
                  <c:v>17</c:v>
                </c:pt>
                <c:pt idx="1">
                  <c:v>9</c:v>
                </c:pt>
                <c:pt idx="2">
                  <c:v>5</c:v>
                </c:pt>
                <c:pt idx="3">
                  <c:v>12</c:v>
                </c:pt>
                <c:pt idx="4">
                  <c:v>18</c:v>
                </c:pt>
                <c:pt idx="5">
                  <c:v>6</c:v>
                </c:pt>
                <c:pt idx="6">
                  <c:v>12</c:v>
                </c:pt>
                <c:pt idx="7">
                  <c:v>9</c:v>
                </c:pt>
                <c:pt idx="8">
                  <c:v>2</c:v>
                </c:pt>
                <c:pt idx="9">
                  <c:v>4</c:v>
                </c:pt>
                <c:pt idx="10">
                  <c:v>9</c:v>
                </c:pt>
                <c:pt idx="11">
                  <c:v>6</c:v>
                </c:pt>
                <c:pt idx="12">
                  <c:v>5</c:v>
                </c:pt>
                <c:pt idx="13">
                  <c:v>18</c:v>
                </c:pt>
                <c:pt idx="14">
                  <c:v>3</c:v>
                </c:pt>
                <c:pt idx="15">
                  <c:v>3</c:v>
                </c:pt>
                <c:pt idx="16">
                  <c:v>4</c:v>
                </c:pt>
                <c:pt idx="17">
                  <c:v>12</c:v>
                </c:pt>
                <c:pt idx="18">
                  <c:v>2</c:v>
                </c:pt>
                <c:pt idx="19">
                  <c:v>5</c:v>
                </c:pt>
                <c:pt idx="20">
                  <c:v>5</c:v>
                </c:pt>
                <c:pt idx="21">
                  <c:v>9</c:v>
                </c:pt>
                <c:pt idx="22">
                  <c:v>3</c:v>
                </c:pt>
                <c:pt idx="23">
                  <c:v>9</c:v>
                </c:pt>
                <c:pt idx="24">
                  <c:v>4</c:v>
                </c:pt>
                <c:pt idx="25">
                  <c:v>9</c:v>
                </c:pt>
                <c:pt idx="26">
                  <c:v>9</c:v>
                </c:pt>
                <c:pt idx="27">
                  <c:v>15</c:v>
                </c:pt>
                <c:pt idx="2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86-40F8-AA79-3B2FA08B8431}"/>
            </c:ext>
          </c:extLst>
        </c:ser>
        <c:ser>
          <c:idx val="2"/>
          <c:order val="2"/>
          <c:tx>
            <c:strRef>
              <c:f>Sheet1!$D$41:$D$42</c:f>
              <c:strCache>
                <c:ptCount val="1"/>
                <c:pt idx="0">
                  <c:v>MORNING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Sheet1!$A$43:$A$72</c:f>
              <c:strCache>
                <c:ptCount val="29"/>
                <c:pt idx="0">
                  <c:v>Barista Espresso</c:v>
                </c:pt>
                <c:pt idx="1">
                  <c:v>Biscotti</c:v>
                </c:pt>
                <c:pt idx="2">
                  <c:v>Black tea</c:v>
                </c:pt>
                <c:pt idx="3">
                  <c:v>Brewed Black tea</c:v>
                </c:pt>
                <c:pt idx="4">
                  <c:v>Brewed Chai tea</c:v>
                </c:pt>
                <c:pt idx="5">
                  <c:v>Brewed Green tea</c:v>
                </c:pt>
                <c:pt idx="6">
                  <c:v>Brewed herbal tea</c:v>
                </c:pt>
                <c:pt idx="7">
                  <c:v>Chai tea</c:v>
                </c:pt>
                <c:pt idx="8">
                  <c:v>Clothing</c:v>
                </c:pt>
                <c:pt idx="9">
                  <c:v>Drinking Chocolate</c:v>
                </c:pt>
                <c:pt idx="10">
                  <c:v>Drip coffee</c:v>
                </c:pt>
                <c:pt idx="11">
                  <c:v>Espresso Beans</c:v>
                </c:pt>
                <c:pt idx="12">
                  <c:v>Gourmet Beans</c:v>
                </c:pt>
                <c:pt idx="13">
                  <c:v>Gourmet brewed coffee</c:v>
                </c:pt>
                <c:pt idx="14">
                  <c:v>Green beans</c:v>
                </c:pt>
                <c:pt idx="15">
                  <c:v>Green tea</c:v>
                </c:pt>
                <c:pt idx="16">
                  <c:v>Herbal tea</c:v>
                </c:pt>
                <c:pt idx="17">
                  <c:v>Hot chocolate</c:v>
                </c:pt>
                <c:pt idx="18">
                  <c:v>House blend Beans</c:v>
                </c:pt>
                <c:pt idx="19">
                  <c:v>Housewares</c:v>
                </c:pt>
                <c:pt idx="20">
                  <c:v>Organic Beans</c:v>
                </c:pt>
                <c:pt idx="21">
                  <c:v>Organic brewed coffee</c:v>
                </c:pt>
                <c:pt idx="22">
                  <c:v>Organic Chocolate</c:v>
                </c:pt>
                <c:pt idx="23">
                  <c:v>Pastry</c:v>
                </c:pt>
                <c:pt idx="24">
                  <c:v>Premium Beans</c:v>
                </c:pt>
                <c:pt idx="25">
                  <c:v>Premium brewed coffee</c:v>
                </c:pt>
                <c:pt idx="26">
                  <c:v>Regular syrup</c:v>
                </c:pt>
                <c:pt idx="27">
                  <c:v>Scone</c:v>
                </c:pt>
                <c:pt idx="28">
                  <c:v>Sugar free syrup</c:v>
                </c:pt>
              </c:strCache>
            </c:strRef>
          </c:cat>
          <c:val>
            <c:numRef>
              <c:f>Sheet1!$D$43:$D$72</c:f>
              <c:numCache>
                <c:formatCode>General</c:formatCode>
                <c:ptCount val="29"/>
                <c:pt idx="0">
                  <c:v>17</c:v>
                </c:pt>
                <c:pt idx="1">
                  <c:v>9</c:v>
                </c:pt>
                <c:pt idx="2">
                  <c:v>6</c:v>
                </c:pt>
                <c:pt idx="3">
                  <c:v>12</c:v>
                </c:pt>
                <c:pt idx="4">
                  <c:v>18</c:v>
                </c:pt>
                <c:pt idx="5">
                  <c:v>6</c:v>
                </c:pt>
                <c:pt idx="6">
                  <c:v>12</c:v>
                </c:pt>
                <c:pt idx="7">
                  <c:v>9</c:v>
                </c:pt>
                <c:pt idx="8">
                  <c:v>3</c:v>
                </c:pt>
                <c:pt idx="9">
                  <c:v>6</c:v>
                </c:pt>
                <c:pt idx="10">
                  <c:v>9</c:v>
                </c:pt>
                <c:pt idx="11">
                  <c:v>6</c:v>
                </c:pt>
                <c:pt idx="12">
                  <c:v>6</c:v>
                </c:pt>
                <c:pt idx="13">
                  <c:v>18</c:v>
                </c:pt>
                <c:pt idx="14">
                  <c:v>3</c:v>
                </c:pt>
                <c:pt idx="15">
                  <c:v>3</c:v>
                </c:pt>
                <c:pt idx="16">
                  <c:v>6</c:v>
                </c:pt>
                <c:pt idx="17">
                  <c:v>12</c:v>
                </c:pt>
                <c:pt idx="18">
                  <c:v>3</c:v>
                </c:pt>
                <c:pt idx="19">
                  <c:v>6</c:v>
                </c:pt>
                <c:pt idx="20">
                  <c:v>6</c:v>
                </c:pt>
                <c:pt idx="21">
                  <c:v>9</c:v>
                </c:pt>
                <c:pt idx="22">
                  <c:v>3</c:v>
                </c:pt>
                <c:pt idx="23">
                  <c:v>9</c:v>
                </c:pt>
                <c:pt idx="24">
                  <c:v>6</c:v>
                </c:pt>
                <c:pt idx="25">
                  <c:v>9</c:v>
                </c:pt>
                <c:pt idx="26">
                  <c:v>9</c:v>
                </c:pt>
                <c:pt idx="27">
                  <c:v>15</c:v>
                </c:pt>
                <c:pt idx="2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86-40F8-AA79-3B2FA08B8431}"/>
            </c:ext>
          </c:extLst>
        </c:ser>
        <c:ser>
          <c:idx val="3"/>
          <c:order val="3"/>
          <c:tx>
            <c:strRef>
              <c:f>Sheet1!$E$41:$E$42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Sheet1!$A$43:$A$72</c:f>
              <c:strCache>
                <c:ptCount val="29"/>
                <c:pt idx="0">
                  <c:v>Barista Espresso</c:v>
                </c:pt>
                <c:pt idx="1">
                  <c:v>Biscotti</c:v>
                </c:pt>
                <c:pt idx="2">
                  <c:v>Black tea</c:v>
                </c:pt>
                <c:pt idx="3">
                  <c:v>Brewed Black tea</c:v>
                </c:pt>
                <c:pt idx="4">
                  <c:v>Brewed Chai tea</c:v>
                </c:pt>
                <c:pt idx="5">
                  <c:v>Brewed Green tea</c:v>
                </c:pt>
                <c:pt idx="6">
                  <c:v>Brewed herbal tea</c:v>
                </c:pt>
                <c:pt idx="7">
                  <c:v>Chai tea</c:v>
                </c:pt>
                <c:pt idx="8">
                  <c:v>Clothing</c:v>
                </c:pt>
                <c:pt idx="9">
                  <c:v>Drinking Chocolate</c:v>
                </c:pt>
                <c:pt idx="10">
                  <c:v>Drip coffee</c:v>
                </c:pt>
                <c:pt idx="11">
                  <c:v>Espresso Beans</c:v>
                </c:pt>
                <c:pt idx="12">
                  <c:v>Gourmet Beans</c:v>
                </c:pt>
                <c:pt idx="13">
                  <c:v>Gourmet brewed coffee</c:v>
                </c:pt>
                <c:pt idx="14">
                  <c:v>Green beans</c:v>
                </c:pt>
                <c:pt idx="15">
                  <c:v>Green tea</c:v>
                </c:pt>
                <c:pt idx="16">
                  <c:v>Herbal tea</c:v>
                </c:pt>
                <c:pt idx="17">
                  <c:v>Hot chocolate</c:v>
                </c:pt>
                <c:pt idx="18">
                  <c:v>House blend Beans</c:v>
                </c:pt>
                <c:pt idx="19">
                  <c:v>Housewares</c:v>
                </c:pt>
                <c:pt idx="20">
                  <c:v>Organic Beans</c:v>
                </c:pt>
                <c:pt idx="21">
                  <c:v>Organic brewed coffee</c:v>
                </c:pt>
                <c:pt idx="22">
                  <c:v>Organic Chocolate</c:v>
                </c:pt>
                <c:pt idx="23">
                  <c:v>Pastry</c:v>
                </c:pt>
                <c:pt idx="24">
                  <c:v>Premium Beans</c:v>
                </c:pt>
                <c:pt idx="25">
                  <c:v>Premium brewed coffee</c:v>
                </c:pt>
                <c:pt idx="26">
                  <c:v>Regular syrup</c:v>
                </c:pt>
                <c:pt idx="27">
                  <c:v>Scone</c:v>
                </c:pt>
                <c:pt idx="28">
                  <c:v>Sugar free syrup</c:v>
                </c:pt>
              </c:strCache>
            </c:strRef>
          </c:cat>
          <c:val>
            <c:numRef>
              <c:f>Sheet1!$E$43:$E$72</c:f>
              <c:numCache>
                <c:formatCode>General</c:formatCode>
                <c:ptCount val="29"/>
                <c:pt idx="0">
                  <c:v>8</c:v>
                </c:pt>
                <c:pt idx="1">
                  <c:v>3</c:v>
                </c:pt>
                <c:pt idx="3">
                  <c:v>7</c:v>
                </c:pt>
                <c:pt idx="4">
                  <c:v>8</c:v>
                </c:pt>
                <c:pt idx="5">
                  <c:v>3</c:v>
                </c:pt>
                <c:pt idx="6">
                  <c:v>5</c:v>
                </c:pt>
                <c:pt idx="7">
                  <c:v>1</c:v>
                </c:pt>
                <c:pt idx="9">
                  <c:v>1</c:v>
                </c:pt>
                <c:pt idx="10">
                  <c:v>6</c:v>
                </c:pt>
                <c:pt idx="13">
                  <c:v>6</c:v>
                </c:pt>
                <c:pt idx="17">
                  <c:v>5</c:v>
                </c:pt>
                <c:pt idx="19">
                  <c:v>1</c:v>
                </c:pt>
                <c:pt idx="20">
                  <c:v>1</c:v>
                </c:pt>
                <c:pt idx="21">
                  <c:v>4</c:v>
                </c:pt>
                <c:pt idx="22">
                  <c:v>1</c:v>
                </c:pt>
                <c:pt idx="23">
                  <c:v>2</c:v>
                </c:pt>
                <c:pt idx="24">
                  <c:v>1</c:v>
                </c:pt>
                <c:pt idx="25">
                  <c:v>5</c:v>
                </c:pt>
                <c:pt idx="26">
                  <c:v>3</c:v>
                </c:pt>
                <c:pt idx="27">
                  <c:v>7</c:v>
                </c:pt>
                <c:pt idx="2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786-40F8-AA79-3B2FA08B84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54514239"/>
        <c:axId val="1054503007"/>
        <c:axId val="0"/>
      </c:bar3DChart>
      <c:catAx>
        <c:axId val="10545142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Product</a:t>
                </a:r>
                <a:r>
                  <a:rPr lang="en-US" baseline="0" dirty="0" smtClean="0"/>
                  <a:t> Type</a:t>
                </a:r>
                <a:endParaRPr lang="en-Z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503007"/>
        <c:crosses val="autoZero"/>
        <c:auto val="1"/>
        <c:lblAlgn val="ctr"/>
        <c:lblOffset val="100"/>
        <c:noMultiLvlLbl val="0"/>
      </c:catAx>
      <c:valAx>
        <c:axId val="1054503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514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[2025-05-06 7_06pm.csv]Sheet1!PivotTable5</c:name>
    <c:fmtId val="57"/>
  </c:pivotSource>
  <c:chart>
    <c:autoTitleDeleted val="1"/>
    <c:pivotFmts>
      <c:pivotFmt>
        <c:idx val="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4.0637707283041911E-2"/>
          <c:y val="0.12579419071293338"/>
          <c:w val="0.92558563521309634"/>
          <c:h val="0.35578287364970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Sheet1!$B$78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Sheet1!$A$79:$A$159</c:f>
              <c:strCache>
                <c:ptCount val="80"/>
                <c:pt idx="0">
                  <c:v>Almond Croissant</c:v>
                </c:pt>
                <c:pt idx="1">
                  <c:v>Brazilian - Organic</c:v>
                </c:pt>
                <c:pt idx="2">
                  <c:v>Brazilian Lg</c:v>
                </c:pt>
                <c:pt idx="3">
                  <c:v>Brazilian Rg</c:v>
                </c:pt>
                <c:pt idx="4">
                  <c:v>Brazilian Sm</c:v>
                </c:pt>
                <c:pt idx="5">
                  <c:v>Cappuccino</c:v>
                </c:pt>
                <c:pt idx="6">
                  <c:v>Cappuccino Lg</c:v>
                </c:pt>
                <c:pt idx="7">
                  <c:v>Carmel syrup</c:v>
                </c:pt>
                <c:pt idx="8">
                  <c:v>Chili Mayan</c:v>
                </c:pt>
                <c:pt idx="9">
                  <c:v>Chocolate Chip Biscotti</c:v>
                </c:pt>
                <c:pt idx="10">
                  <c:v>Chocolate Croissant</c:v>
                </c:pt>
                <c:pt idx="11">
                  <c:v>Chocolate syrup</c:v>
                </c:pt>
                <c:pt idx="12">
                  <c:v>Civet Cat</c:v>
                </c:pt>
                <c:pt idx="13">
                  <c:v>Columbian Medium Roast</c:v>
                </c:pt>
                <c:pt idx="14">
                  <c:v>Columbian Medium Roast Lg</c:v>
                </c:pt>
                <c:pt idx="15">
                  <c:v>Columbian Medium Roast Rg</c:v>
                </c:pt>
                <c:pt idx="16">
                  <c:v>Columbian Medium Roast Sm</c:v>
                </c:pt>
                <c:pt idx="17">
                  <c:v>Cranberry Scone</c:v>
                </c:pt>
                <c:pt idx="18">
                  <c:v>Croissant</c:v>
                </c:pt>
                <c:pt idx="19">
                  <c:v>Dark chocolate</c:v>
                </c:pt>
                <c:pt idx="20">
                  <c:v>Dark chocolate Lg</c:v>
                </c:pt>
                <c:pt idx="21">
                  <c:v>Dark chocolate Rg</c:v>
                </c:pt>
                <c:pt idx="22">
                  <c:v>Earl Grey</c:v>
                </c:pt>
                <c:pt idx="23">
                  <c:v>Earl Grey Lg</c:v>
                </c:pt>
                <c:pt idx="24">
                  <c:v>Earl Grey Rg</c:v>
                </c:pt>
                <c:pt idx="25">
                  <c:v>English Breakfast</c:v>
                </c:pt>
                <c:pt idx="26">
                  <c:v>English Breakfast Lg</c:v>
                </c:pt>
                <c:pt idx="27">
                  <c:v>English Breakfast Rg</c:v>
                </c:pt>
                <c:pt idx="28">
                  <c:v>Espresso Roast</c:v>
                </c:pt>
                <c:pt idx="29">
                  <c:v>Espresso shot</c:v>
                </c:pt>
                <c:pt idx="30">
                  <c:v>Ethiopia</c:v>
                </c:pt>
                <c:pt idx="31">
                  <c:v>Ethiopia Lg</c:v>
                </c:pt>
                <c:pt idx="32">
                  <c:v>Ethiopia Rg</c:v>
                </c:pt>
                <c:pt idx="33">
                  <c:v>Ethiopia Sm</c:v>
                </c:pt>
                <c:pt idx="34">
                  <c:v>Ginger Biscotti</c:v>
                </c:pt>
                <c:pt idx="35">
                  <c:v>Ginger Scone</c:v>
                </c:pt>
                <c:pt idx="36">
                  <c:v>Guatemalan Sustainably Grown</c:v>
                </c:pt>
                <c:pt idx="37">
                  <c:v>Hazelnut Biscotti</c:v>
                </c:pt>
                <c:pt idx="38">
                  <c:v>Hazelnut syrup</c:v>
                </c:pt>
                <c:pt idx="39">
                  <c:v>I Need My Bean! Diner mug</c:v>
                </c:pt>
                <c:pt idx="40">
                  <c:v>I Need My Bean! Latte cup</c:v>
                </c:pt>
                <c:pt idx="41">
                  <c:v>I Need My Bean! T-shirt</c:v>
                </c:pt>
                <c:pt idx="42">
                  <c:v>Jamacian Coffee River</c:v>
                </c:pt>
                <c:pt idx="43">
                  <c:v>Jamaican Coffee River Lg</c:v>
                </c:pt>
                <c:pt idx="44">
                  <c:v>Jamaican Coffee River Rg</c:v>
                </c:pt>
                <c:pt idx="45">
                  <c:v>Jamaican Coffee River Sm</c:v>
                </c:pt>
                <c:pt idx="46">
                  <c:v>Jumbo Savory Scone</c:v>
                </c:pt>
                <c:pt idx="47">
                  <c:v>Latte</c:v>
                </c:pt>
                <c:pt idx="48">
                  <c:v>Latte Rg</c:v>
                </c:pt>
                <c:pt idx="49">
                  <c:v>Lemon Grass</c:v>
                </c:pt>
                <c:pt idx="50">
                  <c:v>Lemon Grass Lg</c:v>
                </c:pt>
                <c:pt idx="51">
                  <c:v>Lemon Grass Rg</c:v>
                </c:pt>
                <c:pt idx="52">
                  <c:v>Morning Sunrise Chai</c:v>
                </c:pt>
                <c:pt idx="53">
                  <c:v>Morning Sunrise Chai Lg</c:v>
                </c:pt>
                <c:pt idx="54">
                  <c:v>Morning Sunrise Chai Rg</c:v>
                </c:pt>
                <c:pt idx="55">
                  <c:v>Oatmeal Scone</c:v>
                </c:pt>
                <c:pt idx="56">
                  <c:v>Organic Decaf Blend</c:v>
                </c:pt>
                <c:pt idx="57">
                  <c:v>Our Old Time Diner Blend</c:v>
                </c:pt>
                <c:pt idx="58">
                  <c:v>Our Old Time Diner Blend Lg</c:v>
                </c:pt>
                <c:pt idx="59">
                  <c:v>Our Old Time Diner Blend Rg</c:v>
                </c:pt>
                <c:pt idx="60">
                  <c:v>Our Old Time Diner Blend Sm</c:v>
                </c:pt>
                <c:pt idx="61">
                  <c:v>Ouro Brasileiro shot</c:v>
                </c:pt>
                <c:pt idx="62">
                  <c:v>Peppermint</c:v>
                </c:pt>
                <c:pt idx="63">
                  <c:v>Peppermint Lg</c:v>
                </c:pt>
                <c:pt idx="64">
                  <c:v>Peppermint Rg</c:v>
                </c:pt>
                <c:pt idx="65">
                  <c:v>Primo Espresso Roast</c:v>
                </c:pt>
                <c:pt idx="66">
                  <c:v>Scottish Cream Scone </c:v>
                </c:pt>
                <c:pt idx="67">
                  <c:v>Serenity Green Tea</c:v>
                </c:pt>
                <c:pt idx="68">
                  <c:v>Serenity Green Tea Lg</c:v>
                </c:pt>
                <c:pt idx="69">
                  <c:v>Serenity Green Tea Rg</c:v>
                </c:pt>
                <c:pt idx="70">
                  <c:v>Spicy Eye Opener Chai</c:v>
                </c:pt>
                <c:pt idx="71">
                  <c:v>Spicy Eye Opener Chai Lg</c:v>
                </c:pt>
                <c:pt idx="72">
                  <c:v>Spicy Eye Opener Chai Rg</c:v>
                </c:pt>
                <c:pt idx="73">
                  <c:v>Sugar Free Vanilla syrup</c:v>
                </c:pt>
                <c:pt idx="74">
                  <c:v>Sustainably Grown Organic</c:v>
                </c:pt>
                <c:pt idx="75">
                  <c:v>Sustainably Grown Organic Lg</c:v>
                </c:pt>
                <c:pt idx="76">
                  <c:v>Sustainably Grown Organic Rg</c:v>
                </c:pt>
                <c:pt idx="77">
                  <c:v>Traditional Blend Chai</c:v>
                </c:pt>
                <c:pt idx="78">
                  <c:v>Traditional Blend Chai Lg</c:v>
                </c:pt>
                <c:pt idx="79">
                  <c:v>Traditional Blend Chai Rg</c:v>
                </c:pt>
              </c:strCache>
            </c:strRef>
          </c:cat>
          <c:val>
            <c:numRef>
              <c:f>Sheet1!$B$79:$B$159</c:f>
              <c:numCache>
                <c:formatCode>General</c:formatCode>
                <c:ptCount val="80"/>
                <c:pt idx="0">
                  <c:v>9</c:v>
                </c:pt>
                <c:pt idx="1">
                  <c:v>9</c:v>
                </c:pt>
                <c:pt idx="2">
                  <c:v>10</c:v>
                </c:pt>
                <c:pt idx="3">
                  <c:v>10</c:v>
                </c:pt>
                <c:pt idx="4">
                  <c:v>11</c:v>
                </c:pt>
                <c:pt idx="5">
                  <c:v>10</c:v>
                </c:pt>
                <c:pt idx="6">
                  <c:v>11</c:v>
                </c:pt>
                <c:pt idx="7">
                  <c:v>10</c:v>
                </c:pt>
                <c:pt idx="8">
                  <c:v>9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8</c:v>
                </c:pt>
                <c:pt idx="13">
                  <c:v>8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11</c:v>
                </c:pt>
                <c:pt idx="18">
                  <c:v>10</c:v>
                </c:pt>
                <c:pt idx="19">
                  <c:v>8</c:v>
                </c:pt>
                <c:pt idx="20">
                  <c:v>10</c:v>
                </c:pt>
                <c:pt idx="21">
                  <c:v>10</c:v>
                </c:pt>
                <c:pt idx="22">
                  <c:v>9</c:v>
                </c:pt>
                <c:pt idx="23">
                  <c:v>11</c:v>
                </c:pt>
                <c:pt idx="24">
                  <c:v>11</c:v>
                </c:pt>
                <c:pt idx="25">
                  <c:v>8</c:v>
                </c:pt>
                <c:pt idx="26">
                  <c:v>11</c:v>
                </c:pt>
                <c:pt idx="27">
                  <c:v>10</c:v>
                </c:pt>
                <c:pt idx="28">
                  <c:v>9</c:v>
                </c:pt>
                <c:pt idx="29">
                  <c:v>10</c:v>
                </c:pt>
                <c:pt idx="30">
                  <c:v>9</c:v>
                </c:pt>
                <c:pt idx="31">
                  <c:v>10</c:v>
                </c:pt>
                <c:pt idx="32">
                  <c:v>11</c:v>
                </c:pt>
                <c:pt idx="33">
                  <c:v>9</c:v>
                </c:pt>
                <c:pt idx="34">
                  <c:v>10</c:v>
                </c:pt>
                <c:pt idx="35">
                  <c:v>10</c:v>
                </c:pt>
                <c:pt idx="36">
                  <c:v>8</c:v>
                </c:pt>
                <c:pt idx="37">
                  <c:v>10</c:v>
                </c:pt>
                <c:pt idx="38">
                  <c:v>10</c:v>
                </c:pt>
                <c:pt idx="39">
                  <c:v>8</c:v>
                </c:pt>
                <c:pt idx="40">
                  <c:v>10</c:v>
                </c:pt>
                <c:pt idx="41">
                  <c:v>7</c:v>
                </c:pt>
                <c:pt idx="42">
                  <c:v>9</c:v>
                </c:pt>
                <c:pt idx="43">
                  <c:v>10</c:v>
                </c:pt>
                <c:pt idx="44">
                  <c:v>11</c:v>
                </c:pt>
                <c:pt idx="45">
                  <c:v>11</c:v>
                </c:pt>
                <c:pt idx="46">
                  <c:v>11</c:v>
                </c:pt>
                <c:pt idx="47">
                  <c:v>11</c:v>
                </c:pt>
                <c:pt idx="48">
                  <c:v>10</c:v>
                </c:pt>
                <c:pt idx="49">
                  <c:v>8</c:v>
                </c:pt>
                <c:pt idx="50">
                  <c:v>10</c:v>
                </c:pt>
                <c:pt idx="51">
                  <c:v>11</c:v>
                </c:pt>
                <c:pt idx="52">
                  <c:v>10</c:v>
                </c:pt>
                <c:pt idx="53">
                  <c:v>11</c:v>
                </c:pt>
                <c:pt idx="54">
                  <c:v>10</c:v>
                </c:pt>
                <c:pt idx="55">
                  <c:v>10</c:v>
                </c:pt>
                <c:pt idx="56">
                  <c:v>9</c:v>
                </c:pt>
                <c:pt idx="57">
                  <c:v>8</c:v>
                </c:pt>
                <c:pt idx="58">
                  <c:v>11</c:v>
                </c:pt>
                <c:pt idx="59">
                  <c:v>11</c:v>
                </c:pt>
                <c:pt idx="60">
                  <c:v>11</c:v>
                </c:pt>
                <c:pt idx="61">
                  <c:v>7</c:v>
                </c:pt>
                <c:pt idx="62">
                  <c:v>8</c:v>
                </c:pt>
                <c:pt idx="63">
                  <c:v>10</c:v>
                </c:pt>
                <c:pt idx="64">
                  <c:v>10</c:v>
                </c:pt>
                <c:pt idx="65">
                  <c:v>9</c:v>
                </c:pt>
                <c:pt idx="66">
                  <c:v>10</c:v>
                </c:pt>
                <c:pt idx="67">
                  <c:v>9</c:v>
                </c:pt>
                <c:pt idx="68">
                  <c:v>11</c:v>
                </c:pt>
                <c:pt idx="69">
                  <c:v>10</c:v>
                </c:pt>
                <c:pt idx="70">
                  <c:v>9</c:v>
                </c:pt>
                <c:pt idx="71">
                  <c:v>11</c:v>
                </c:pt>
                <c:pt idx="72">
                  <c:v>10</c:v>
                </c:pt>
                <c:pt idx="73">
                  <c:v>10</c:v>
                </c:pt>
                <c:pt idx="74">
                  <c:v>10</c:v>
                </c:pt>
                <c:pt idx="75">
                  <c:v>11</c:v>
                </c:pt>
                <c:pt idx="76">
                  <c:v>10</c:v>
                </c:pt>
                <c:pt idx="77">
                  <c:v>9</c:v>
                </c:pt>
                <c:pt idx="78">
                  <c:v>10</c:v>
                </c:pt>
                <c:pt idx="7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4F-4AEF-8C8C-52A06B082C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973630415"/>
        <c:axId val="973627087"/>
      </c:lineChart>
      <c:catAx>
        <c:axId val="9736304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Product</a:t>
                </a:r>
                <a:r>
                  <a:rPr lang="en-US" baseline="0" dirty="0" smtClean="0"/>
                  <a:t> Details</a:t>
                </a:r>
                <a:endParaRPr lang="en-ZA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3627087"/>
        <c:crosses val="autoZero"/>
        <c:auto val="1"/>
        <c:lblAlgn val="ctr"/>
        <c:lblOffset val="100"/>
        <c:noMultiLvlLbl val="0"/>
      </c:catAx>
      <c:valAx>
        <c:axId val="97362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363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[2025-05-06 7_06pm.csv]Sheet1!PivotTable6</c:name>
    <c:fmtId val="4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5.3472440944881891E-2"/>
          <c:y val="7.407407407407407E-2"/>
          <c:w val="0.6866522309711286"/>
          <c:h val="0.589048920968212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Sheet1!$B$166:$B$167</c:f>
              <c:strCache>
                <c:ptCount val="1"/>
                <c:pt idx="0">
                  <c:v>AFTERNOON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Sheet1!$A$168:$A$177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Sheet1!$B$168:$B$177</c:f>
              <c:numCache>
                <c:formatCode>General</c:formatCode>
                <c:ptCount val="9"/>
                <c:pt idx="0">
                  <c:v>33</c:v>
                </c:pt>
                <c:pt idx="1">
                  <c:v>8</c:v>
                </c:pt>
                <c:pt idx="2">
                  <c:v>62</c:v>
                </c:pt>
                <c:pt idx="3">
                  <c:v>29</c:v>
                </c:pt>
                <c:pt idx="4">
                  <c:v>12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B9-4CF8-8F33-CB649C1428AE}"/>
            </c:ext>
          </c:extLst>
        </c:ser>
        <c:ser>
          <c:idx val="1"/>
          <c:order val="1"/>
          <c:tx>
            <c:strRef>
              <c:f>Sheet1!$C$166:$C$167</c:f>
              <c:strCache>
                <c:ptCount val="1"/>
                <c:pt idx="0">
                  <c:v>EVENING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Sheet1!$A$168:$A$177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Sheet1!$C$168:$C$177</c:f>
              <c:numCache>
                <c:formatCode>General</c:formatCode>
                <c:ptCount val="9"/>
                <c:pt idx="0">
                  <c:v>33</c:v>
                </c:pt>
                <c:pt idx="1">
                  <c:v>7</c:v>
                </c:pt>
                <c:pt idx="2">
                  <c:v>62</c:v>
                </c:pt>
                <c:pt idx="3">
                  <c:v>25</c:v>
                </c:pt>
                <c:pt idx="4">
                  <c:v>12</c:v>
                </c:pt>
                <c:pt idx="5">
                  <c:v>12</c:v>
                </c:pt>
                <c:pt idx="6">
                  <c:v>21</c:v>
                </c:pt>
                <c:pt idx="7">
                  <c:v>7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B9-4CF8-8F33-CB649C1428AE}"/>
            </c:ext>
          </c:extLst>
        </c:ser>
        <c:ser>
          <c:idx val="2"/>
          <c:order val="2"/>
          <c:tx>
            <c:strRef>
              <c:f>Sheet1!$D$166:$D$167</c:f>
              <c:strCache>
                <c:ptCount val="1"/>
                <c:pt idx="0">
                  <c:v>MORNING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Sheet1!$A$168:$A$177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Sheet1!$D$168:$D$177</c:f>
              <c:numCache>
                <c:formatCode>General</c:formatCode>
                <c:ptCount val="9"/>
                <c:pt idx="0">
                  <c:v>33</c:v>
                </c:pt>
                <c:pt idx="1">
                  <c:v>9</c:v>
                </c:pt>
                <c:pt idx="2">
                  <c:v>62</c:v>
                </c:pt>
                <c:pt idx="3">
                  <c:v>30</c:v>
                </c:pt>
                <c:pt idx="4">
                  <c:v>12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B9-4CF8-8F33-CB649C1428AE}"/>
            </c:ext>
          </c:extLst>
        </c:ser>
        <c:ser>
          <c:idx val="3"/>
          <c:order val="3"/>
          <c:tx>
            <c:strRef>
              <c:f>Sheet1!$E$166:$E$167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Sheet1!$A$168:$A$177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Sheet1!$E$168:$E$177</c:f>
              <c:numCache>
                <c:formatCode>General</c:formatCode>
                <c:ptCount val="9"/>
                <c:pt idx="0">
                  <c:v>12</c:v>
                </c:pt>
                <c:pt idx="1">
                  <c:v>1</c:v>
                </c:pt>
                <c:pt idx="2">
                  <c:v>29</c:v>
                </c:pt>
                <c:pt idx="3">
                  <c:v>2</c:v>
                </c:pt>
                <c:pt idx="4">
                  <c:v>5</c:v>
                </c:pt>
                <c:pt idx="5">
                  <c:v>4</c:v>
                </c:pt>
                <c:pt idx="6">
                  <c:v>1</c:v>
                </c:pt>
                <c:pt idx="7">
                  <c:v>2</c:v>
                </c:pt>
                <c:pt idx="8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B9-4CF8-8F33-CB649C142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8493615"/>
        <c:axId val="1048476559"/>
      </c:barChart>
      <c:catAx>
        <c:axId val="1048493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476559"/>
        <c:crosses val="autoZero"/>
        <c:auto val="1"/>
        <c:lblAlgn val="ctr"/>
        <c:lblOffset val="100"/>
        <c:noMultiLvlLbl val="0"/>
      </c:catAx>
      <c:valAx>
        <c:axId val="1048476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493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1948a22561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11948a22561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105afc42a3_1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105afc42a3_1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89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dcfff4f4b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dcfff4f4b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dcfff4f4b1_0_17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dcfff4f4b1_0_17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1948a22561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1948a22561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dcfff4f4b1_0_17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dcfff4f4b1_0_17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dcfff4f4b1_0_17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dcfff4f4b1_0_17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25f91714c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25f91714c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141550"/>
            <a:ext cx="4070700" cy="21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267550"/>
            <a:ext cx="4070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740570" flipH="1">
            <a:off x="-387823" y="-762060"/>
            <a:ext cx="2202095" cy="3028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5327301" y="824062"/>
            <a:ext cx="3101596" cy="3495388"/>
            <a:chOff x="10045026" y="1973719"/>
            <a:chExt cx="3101596" cy="3495388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" name="Google Shape;31;p2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32" name="Google Shape;32;p2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16"/>
          <p:cNvGrpSpPr/>
          <p:nvPr/>
        </p:nvGrpSpPr>
        <p:grpSpPr>
          <a:xfrm rot="10800000" flipH="1">
            <a:off x="7139188" y="-1217188"/>
            <a:ext cx="3392849" cy="4344871"/>
            <a:chOff x="7139188" y="2048033"/>
            <a:chExt cx="3392849" cy="4344871"/>
          </a:xfrm>
        </p:grpSpPr>
        <p:pic>
          <p:nvPicPr>
            <p:cNvPr id="243" name="Google Shape;24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063341" flipH="1">
              <a:off x="7734564" y="3020408"/>
              <a:ext cx="2202097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8550440" y="2048033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8649675" y="348205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141680" flipH="1">
              <a:off x="7664822" y="4908159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8428902" y="4589871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16"/>
          <p:cNvGrpSpPr/>
          <p:nvPr/>
        </p:nvGrpSpPr>
        <p:grpSpPr>
          <a:xfrm rot="10800000" flipH="1">
            <a:off x="-261996" y="-260586"/>
            <a:ext cx="1924800" cy="1644648"/>
            <a:chOff x="-261996" y="3791654"/>
            <a:chExt cx="1924800" cy="1644648"/>
          </a:xfrm>
        </p:grpSpPr>
        <p:pic>
          <p:nvPicPr>
            <p:cNvPr id="249" name="Google Shape;249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-261996" y="4459177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53322" y="3791654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 flipH="1">
              <a:off x="1019201" y="4562407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16"/>
          <p:cNvGrpSpPr/>
          <p:nvPr/>
        </p:nvGrpSpPr>
        <p:grpSpPr>
          <a:xfrm rot="10800000" flipH="1">
            <a:off x="-1260034" y="2888541"/>
            <a:ext cx="3740617" cy="3504364"/>
            <a:chOff x="-1260034" y="-1217188"/>
            <a:chExt cx="3740617" cy="3504364"/>
          </a:xfrm>
        </p:grpSpPr>
        <p:pic>
          <p:nvPicPr>
            <p:cNvPr id="253" name="Google Shape;25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399510" flipH="1">
              <a:off x="-490773" y="-979404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 flipH="1">
              <a:off x="1724056" y="-134611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 flipH="1">
              <a:off x="-145292" y="666205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0800000" flipH="1">
              <a:off x="120234" y="1439784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" name="Google Shape;257;p16"/>
          <p:cNvGrpSpPr/>
          <p:nvPr/>
        </p:nvGrpSpPr>
        <p:grpSpPr>
          <a:xfrm rot="10800000" flipH="1">
            <a:off x="7940333" y="4406276"/>
            <a:ext cx="1073181" cy="1301534"/>
            <a:chOff x="7940333" y="-532094"/>
            <a:chExt cx="1073181" cy="1301534"/>
          </a:xfrm>
        </p:grpSpPr>
        <p:pic>
          <p:nvPicPr>
            <p:cNvPr id="258" name="Google Shape;258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10800000" flipH="1">
              <a:off x="8657701" y="445024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10800000" flipH="1">
              <a:off x="7940333" y="-53209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8"/>
          <p:cNvSpPr txBox="1">
            <a:spLocks noGrp="1"/>
          </p:cNvSpPr>
          <p:nvPr>
            <p:ph type="body" idx="1"/>
          </p:nvPr>
        </p:nvSpPr>
        <p:spPr>
          <a:xfrm>
            <a:off x="948900" y="1502963"/>
            <a:ext cx="3253200" cy="32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87" name="Google Shape;287;p18"/>
          <p:cNvGrpSpPr/>
          <p:nvPr/>
        </p:nvGrpSpPr>
        <p:grpSpPr>
          <a:xfrm rot="10800000">
            <a:off x="7490987" y="2010277"/>
            <a:ext cx="2366001" cy="3575339"/>
            <a:chOff x="-652938" y="-610193"/>
            <a:chExt cx="2366001" cy="3575339"/>
          </a:xfrm>
        </p:grpSpPr>
        <p:pic>
          <p:nvPicPr>
            <p:cNvPr id="288" name="Google Shape;28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610054">
              <a:off x="-570986" y="-551699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159" y="2610643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18"/>
          <p:cNvGrpSpPr/>
          <p:nvPr/>
        </p:nvGrpSpPr>
        <p:grpSpPr>
          <a:xfrm rot="10800000">
            <a:off x="-273968" y="4254124"/>
            <a:ext cx="1271496" cy="977125"/>
            <a:chOff x="8206521" y="-255826"/>
            <a:chExt cx="1271496" cy="977125"/>
          </a:xfrm>
        </p:grpSpPr>
        <p:pic>
          <p:nvPicPr>
            <p:cNvPr id="291" name="Google Shape;29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0900" y="-25582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06521" y="179073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18"/>
          <p:cNvGrpSpPr/>
          <p:nvPr/>
        </p:nvGrpSpPr>
        <p:grpSpPr>
          <a:xfrm rot="10800000">
            <a:off x="7647270" y="-610193"/>
            <a:ext cx="1648646" cy="1859106"/>
            <a:chOff x="-91867" y="3726510"/>
            <a:chExt cx="1648646" cy="1859106"/>
          </a:xfrm>
        </p:grpSpPr>
        <p:pic>
          <p:nvPicPr>
            <p:cNvPr id="294" name="Google Shape;29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9654" y="4608491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2650" y="4126524"/>
              <a:ext cx="1164900" cy="111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91867" y="372651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18"/>
          <p:cNvGrpSpPr/>
          <p:nvPr/>
        </p:nvGrpSpPr>
        <p:grpSpPr>
          <a:xfrm rot="10800000">
            <a:off x="-424338" y="-42531"/>
            <a:ext cx="2378749" cy="3117828"/>
            <a:chOff x="7249639" y="1900125"/>
            <a:chExt cx="2378749" cy="3117828"/>
          </a:xfrm>
        </p:grpSpPr>
        <p:pic>
          <p:nvPicPr>
            <p:cNvPr id="298" name="Google Shape;298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49639" y="45202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00906" y="460851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54553" y="19001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51270" y="348059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18"/>
          <p:cNvSpPr txBox="1">
            <a:spLocks noGrp="1"/>
          </p:cNvSpPr>
          <p:nvPr>
            <p:ph type="body" idx="2"/>
          </p:nvPr>
        </p:nvSpPr>
        <p:spPr>
          <a:xfrm>
            <a:off x="4941900" y="1502963"/>
            <a:ext cx="3253200" cy="32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subTitle" idx="1"/>
          </p:nvPr>
        </p:nvSpPr>
        <p:spPr>
          <a:xfrm>
            <a:off x="4992025" y="1089905"/>
            <a:ext cx="3437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subTitle" idx="2"/>
          </p:nvPr>
        </p:nvSpPr>
        <p:spPr>
          <a:xfrm>
            <a:off x="4992025" y="722405"/>
            <a:ext cx="34371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ubTitle" idx="3"/>
          </p:nvPr>
        </p:nvSpPr>
        <p:spPr>
          <a:xfrm>
            <a:off x="4992025" y="2440705"/>
            <a:ext cx="3437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subTitle" idx="4"/>
          </p:nvPr>
        </p:nvSpPr>
        <p:spPr>
          <a:xfrm>
            <a:off x="4992025" y="2073203"/>
            <a:ext cx="34371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ubTitle" idx="5"/>
          </p:nvPr>
        </p:nvSpPr>
        <p:spPr>
          <a:xfrm>
            <a:off x="4992025" y="3791505"/>
            <a:ext cx="34371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ubTitle" idx="6"/>
          </p:nvPr>
        </p:nvSpPr>
        <p:spPr>
          <a:xfrm>
            <a:off x="4992025" y="3424001"/>
            <a:ext cx="34371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63" name="Google Shape;363;p21"/>
          <p:cNvPicPr preferRelativeResize="0"/>
          <p:nvPr/>
        </p:nvPicPr>
        <p:blipFill rotWithShape="1">
          <a:blip r:embed="rId2">
            <a:alphaModFix/>
          </a:blip>
          <a:srcRect r="6059" b="9272"/>
          <a:stretch/>
        </p:blipFill>
        <p:spPr>
          <a:xfrm flipH="1">
            <a:off x="1753354" y="379150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45028" y="4762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39220">
            <a:off x="7474830" y="-876360"/>
            <a:ext cx="2202097" cy="302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5913" y="-591801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15092" y="434920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350572" y="1486579"/>
            <a:ext cx="1124450" cy="107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21"/>
          <p:cNvGrpSpPr/>
          <p:nvPr/>
        </p:nvGrpSpPr>
        <p:grpSpPr>
          <a:xfrm flipH="1">
            <a:off x="717333" y="824062"/>
            <a:ext cx="3101596" cy="3495388"/>
            <a:chOff x="10045026" y="1973719"/>
            <a:chExt cx="3101596" cy="3495388"/>
          </a:xfrm>
        </p:grpSpPr>
        <p:grpSp>
          <p:nvGrpSpPr>
            <p:cNvPr id="370" name="Google Shape;370;p21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371" name="Google Shape;371;p21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21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21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21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21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21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21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21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21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21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21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21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21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21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21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21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21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8" name="Google Shape;388;p21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389" name="Google Shape;389;p21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21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21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21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21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21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1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21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21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21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21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21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21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21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21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" name="Google Shape;404;p21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" name="Google Shape;405;p21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" name="Google Shape;406;p21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" name="Google Shape;407;p21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_2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"/>
          <p:cNvSpPr txBox="1">
            <a:spLocks noGrp="1"/>
          </p:cNvSpPr>
          <p:nvPr>
            <p:ph type="title"/>
          </p:nvPr>
        </p:nvSpPr>
        <p:spPr>
          <a:xfrm>
            <a:off x="720000" y="1084154"/>
            <a:ext cx="3259200" cy="17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subTitle" idx="1"/>
          </p:nvPr>
        </p:nvSpPr>
        <p:spPr>
          <a:xfrm>
            <a:off x="720000" y="2821779"/>
            <a:ext cx="3259200" cy="11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2"/>
          <p:cNvSpPr>
            <a:spLocks noGrp="1"/>
          </p:cNvSpPr>
          <p:nvPr>
            <p:ph type="pic" idx="2"/>
          </p:nvPr>
        </p:nvSpPr>
        <p:spPr>
          <a:xfrm>
            <a:off x="4751800" y="733275"/>
            <a:ext cx="3677100" cy="36768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12" name="Google Shape;41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6025" y="384949"/>
            <a:ext cx="977117" cy="977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22"/>
          <p:cNvGrpSpPr/>
          <p:nvPr/>
        </p:nvGrpSpPr>
        <p:grpSpPr>
          <a:xfrm>
            <a:off x="5327301" y="824062"/>
            <a:ext cx="3101596" cy="3495388"/>
            <a:chOff x="10045026" y="1973719"/>
            <a:chExt cx="3101596" cy="3495388"/>
          </a:xfrm>
        </p:grpSpPr>
        <p:grpSp>
          <p:nvGrpSpPr>
            <p:cNvPr id="414" name="Google Shape;414;p22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415" name="Google Shape;415;p22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Google Shape;416;p22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22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22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22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22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22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22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22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22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22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22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22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" name="Google Shape;428;p22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" name="Google Shape;429;p22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22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22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2" name="Google Shape;432;p22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433" name="Google Shape;433;p22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22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22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22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22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22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22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22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22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22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22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" name="Google Shape;444;p22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5" name="Google Shape;445;p22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" name="Google Shape;446;p22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22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22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22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22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22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452" name="Google Shape;4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40570" flipH="1">
            <a:off x="-387823" y="-762060"/>
            <a:ext cx="2202095" cy="3028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2"/>
          <p:cNvGrpSpPr/>
          <p:nvPr/>
        </p:nvGrpSpPr>
        <p:grpSpPr>
          <a:xfrm>
            <a:off x="322675" y="4155900"/>
            <a:ext cx="4178527" cy="1964874"/>
            <a:chOff x="322675" y="4155900"/>
            <a:chExt cx="4178527" cy="1964874"/>
          </a:xfrm>
        </p:grpSpPr>
        <p:pic>
          <p:nvPicPr>
            <p:cNvPr id="454" name="Google Shape;454;p22"/>
            <p:cNvPicPr preferRelativeResize="0"/>
            <p:nvPr/>
          </p:nvPicPr>
          <p:blipFill rotWithShape="1">
            <a:blip r:embed="rId4">
              <a:alphaModFix/>
            </a:blip>
            <a:srcRect r="6059" b="9272"/>
            <a:stretch/>
          </p:blipFill>
          <p:spPr>
            <a:xfrm>
              <a:off x="322675" y="4155900"/>
              <a:ext cx="1859701" cy="196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82085" y="4762495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44627" y="4353945"/>
              <a:ext cx="537311" cy="5091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7" name="Google Shape;45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9451" y="-299139"/>
            <a:ext cx="809724" cy="83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28"/>
          <p:cNvGrpSpPr/>
          <p:nvPr/>
        </p:nvGrpSpPr>
        <p:grpSpPr>
          <a:xfrm>
            <a:off x="-1561862" y="-717135"/>
            <a:ext cx="3702316" cy="3616745"/>
            <a:chOff x="-1561862" y="-717135"/>
            <a:chExt cx="3702316" cy="3616745"/>
          </a:xfrm>
        </p:grpSpPr>
        <p:pic>
          <p:nvPicPr>
            <p:cNvPr id="638" name="Google Shape;638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96851" y="71218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540140">
              <a:off x="-1092324" y="-42316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284" y="189116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10755" y="67534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9"/>
          <p:cNvGrpSpPr/>
          <p:nvPr/>
        </p:nvGrpSpPr>
        <p:grpSpPr>
          <a:xfrm>
            <a:off x="7072914" y="1988475"/>
            <a:ext cx="2768467" cy="3695040"/>
            <a:chOff x="7072914" y="1988475"/>
            <a:chExt cx="2768467" cy="3695040"/>
          </a:xfrm>
        </p:grpSpPr>
        <p:pic>
          <p:nvPicPr>
            <p:cNvPr id="644" name="Google Shape;644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77691">
              <a:off x="7479876" y="25431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91304" y="46582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914" y="460856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7828" y="198847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" name="Google Shape;648;p29"/>
          <p:cNvGrpSpPr/>
          <p:nvPr/>
        </p:nvGrpSpPr>
        <p:grpSpPr>
          <a:xfrm>
            <a:off x="809977" y="-442114"/>
            <a:ext cx="2128185" cy="1404810"/>
            <a:chOff x="809977" y="-442114"/>
            <a:chExt cx="2128185" cy="1404810"/>
          </a:xfrm>
        </p:grpSpPr>
        <p:pic>
          <p:nvPicPr>
            <p:cNvPr id="649" name="Google Shape;649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9325" y="-442114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93396" y="2144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9977" y="5179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715100" y="1777850"/>
            <a:ext cx="3821400" cy="19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1764650" y="803961"/>
            <a:ext cx="1722300" cy="95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1"/>
          </p:nvPr>
        </p:nvSpPr>
        <p:spPr>
          <a:xfrm>
            <a:off x="715100" y="3694400"/>
            <a:ext cx="38214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4451" y="-299139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20776">
            <a:off x="3717385" y="4404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209962" flipH="1">
            <a:off x="-387822" y="-762061"/>
            <a:ext cx="2202096" cy="302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752" y="1066179"/>
            <a:ext cx="1124450" cy="107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948600" y="1499946"/>
            <a:ext cx="2992200" cy="25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2" name="Google Shape;62;p4"/>
          <p:cNvGrpSpPr/>
          <p:nvPr/>
        </p:nvGrpSpPr>
        <p:grpSpPr>
          <a:xfrm>
            <a:off x="-652938" y="-610193"/>
            <a:ext cx="2366001" cy="3145784"/>
            <a:chOff x="-652938" y="-610193"/>
            <a:chExt cx="2366001" cy="3145784"/>
          </a:xfrm>
        </p:grpSpPr>
        <p:pic>
          <p:nvPicPr>
            <p:cNvPr id="63" name="Google Shape;63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610054">
              <a:off x="-570986" y="-551699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034" y="237693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" name="Google Shape;65;p4"/>
          <p:cNvGrpSpPr/>
          <p:nvPr/>
        </p:nvGrpSpPr>
        <p:grpSpPr>
          <a:xfrm>
            <a:off x="8206521" y="-255826"/>
            <a:ext cx="1271496" cy="977125"/>
            <a:chOff x="8206521" y="-255826"/>
            <a:chExt cx="1271496" cy="977125"/>
          </a:xfrm>
        </p:grpSpPr>
        <p:pic>
          <p:nvPicPr>
            <p:cNvPr id="66" name="Google Shape;6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0900" y="-255826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06521" y="179073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oogle Shape;68;p4"/>
          <p:cNvGrpSpPr/>
          <p:nvPr/>
        </p:nvGrpSpPr>
        <p:grpSpPr>
          <a:xfrm>
            <a:off x="-91867" y="3726510"/>
            <a:ext cx="1648646" cy="1859106"/>
            <a:chOff x="-91867" y="3726510"/>
            <a:chExt cx="1648646" cy="1859106"/>
          </a:xfrm>
        </p:grpSpPr>
        <p:pic>
          <p:nvPicPr>
            <p:cNvPr id="69" name="Google Shape;6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9654" y="4608491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2650" y="4126524"/>
              <a:ext cx="1164900" cy="111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91867" y="372651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4"/>
          <p:cNvGrpSpPr/>
          <p:nvPr/>
        </p:nvGrpSpPr>
        <p:grpSpPr>
          <a:xfrm>
            <a:off x="7249639" y="1900125"/>
            <a:ext cx="2378749" cy="3117828"/>
            <a:chOff x="7249639" y="1900125"/>
            <a:chExt cx="2378749" cy="3117828"/>
          </a:xfrm>
        </p:grpSpPr>
        <p:pic>
          <p:nvPicPr>
            <p:cNvPr id="73" name="Google Shape;73;p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49639" y="452021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500906" y="460851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54553" y="190012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51270" y="348059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xfrm>
            <a:off x="4133725" y="1348548"/>
            <a:ext cx="4295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ubTitle" idx="1"/>
          </p:nvPr>
        </p:nvSpPr>
        <p:spPr>
          <a:xfrm>
            <a:off x="4133775" y="2177473"/>
            <a:ext cx="4295100" cy="17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9" name="Google Shape;1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702178" y="4608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54608">
            <a:off x="7093831" y="-637424"/>
            <a:ext cx="2202095" cy="30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00905" y="-256964"/>
            <a:ext cx="809724" cy="83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10"/>
          <p:cNvSpPr txBox="1">
            <a:spLocks noGrp="1"/>
          </p:cNvSpPr>
          <p:nvPr>
            <p:ph type="title"/>
          </p:nvPr>
        </p:nvSpPr>
        <p:spPr>
          <a:xfrm>
            <a:off x="715100" y="3341675"/>
            <a:ext cx="4647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5299" y="2239938"/>
            <a:ext cx="1859701" cy="17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754475" y="1627896"/>
            <a:ext cx="56352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>
                <a:highlight>
                  <a:schemeClr val="l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subTitle" idx="1"/>
          </p:nvPr>
        </p:nvSpPr>
        <p:spPr>
          <a:xfrm>
            <a:off x="1754475" y="3139046"/>
            <a:ext cx="5635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9" name="Google Shape;169;p11"/>
          <p:cNvGrpSpPr/>
          <p:nvPr/>
        </p:nvGrpSpPr>
        <p:grpSpPr>
          <a:xfrm>
            <a:off x="-1071493" y="-770823"/>
            <a:ext cx="4416235" cy="3046319"/>
            <a:chOff x="-1071493" y="-770823"/>
            <a:chExt cx="4416235" cy="3046319"/>
          </a:xfrm>
        </p:grpSpPr>
        <p:pic>
          <p:nvPicPr>
            <p:cNvPr id="170" name="Google Shape;170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294783" flipH="1">
              <a:off x="-387820" y="-762059"/>
              <a:ext cx="2202094" cy="3028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67625" y="-33798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11"/>
          <p:cNvGrpSpPr/>
          <p:nvPr/>
        </p:nvGrpSpPr>
        <p:grpSpPr>
          <a:xfrm>
            <a:off x="314876" y="3333961"/>
            <a:ext cx="3938677" cy="2236476"/>
            <a:chOff x="314876" y="3333961"/>
            <a:chExt cx="3938677" cy="2236476"/>
          </a:xfrm>
        </p:grpSpPr>
        <p:pic>
          <p:nvPicPr>
            <p:cNvPr id="173" name="Google Shape;173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876" y="3333961"/>
              <a:ext cx="809724" cy="834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34435" y="4381495"/>
              <a:ext cx="819118" cy="6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1820" y="4593311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11"/>
          <p:cNvPicPr preferRelativeResize="0"/>
          <p:nvPr/>
        </p:nvPicPr>
        <p:blipFill rotWithShape="1">
          <a:blip r:embed="rId8">
            <a:alphaModFix/>
          </a:blip>
          <a:srcRect r="6059" b="9272"/>
          <a:stretch/>
        </p:blipFill>
        <p:spPr>
          <a:xfrm>
            <a:off x="8019550" y="7920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54131" flipH="1">
            <a:off x="7098829" y="2937792"/>
            <a:ext cx="2202096" cy="3028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565250" y="149045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1"/>
          </p:nvPr>
        </p:nvSpPr>
        <p:spPr>
          <a:xfrm>
            <a:off x="803850" y="230823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3" hasCustomPrompt="1"/>
          </p:nvPr>
        </p:nvSpPr>
        <p:spPr>
          <a:xfrm>
            <a:off x="4165200" y="149045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4"/>
          </p:nvPr>
        </p:nvSpPr>
        <p:spPr>
          <a:xfrm>
            <a:off x="3403800" y="230823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5" hasCustomPrompt="1"/>
          </p:nvPr>
        </p:nvSpPr>
        <p:spPr>
          <a:xfrm>
            <a:off x="1565250" y="302079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6"/>
          </p:nvPr>
        </p:nvSpPr>
        <p:spPr>
          <a:xfrm>
            <a:off x="803850" y="385151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7" hasCustomPrompt="1"/>
          </p:nvPr>
        </p:nvSpPr>
        <p:spPr>
          <a:xfrm>
            <a:off x="4165200" y="302079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3403800" y="385151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678350" y="1838030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3278250" y="1838030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678350" y="3385145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3278250" y="3385145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6" hasCustomPrompt="1"/>
          </p:nvPr>
        </p:nvSpPr>
        <p:spPr>
          <a:xfrm>
            <a:off x="6764938" y="149045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7"/>
          </p:nvPr>
        </p:nvSpPr>
        <p:spPr>
          <a:xfrm>
            <a:off x="6003588" y="230823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8" hasCustomPrompt="1"/>
          </p:nvPr>
        </p:nvSpPr>
        <p:spPr>
          <a:xfrm>
            <a:off x="6764938" y="3020790"/>
            <a:ext cx="81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9"/>
          </p:nvPr>
        </p:nvSpPr>
        <p:spPr>
          <a:xfrm>
            <a:off x="6003588" y="385151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0"/>
          </p:nvPr>
        </p:nvSpPr>
        <p:spPr>
          <a:xfrm>
            <a:off x="5878038" y="1838030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21"/>
          </p:nvPr>
        </p:nvSpPr>
        <p:spPr>
          <a:xfrm>
            <a:off x="5878038" y="3385145"/>
            <a:ext cx="258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9" name="Google Shape;199;p13"/>
          <p:cNvGrpSpPr/>
          <p:nvPr/>
        </p:nvGrpSpPr>
        <p:grpSpPr>
          <a:xfrm>
            <a:off x="7072914" y="1988475"/>
            <a:ext cx="2768467" cy="3695040"/>
            <a:chOff x="7072914" y="1988475"/>
            <a:chExt cx="2768467" cy="3695040"/>
          </a:xfrm>
        </p:grpSpPr>
        <p:pic>
          <p:nvPicPr>
            <p:cNvPr id="200" name="Google Shape;20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77691">
              <a:off x="7479876" y="2543126"/>
              <a:ext cx="2202096" cy="3028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91304" y="4658253"/>
              <a:ext cx="977125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914" y="4608565"/>
              <a:ext cx="355813" cy="32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7828" y="1988475"/>
              <a:ext cx="570347" cy="5546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13"/>
          <p:cNvGrpSpPr/>
          <p:nvPr/>
        </p:nvGrpSpPr>
        <p:grpSpPr>
          <a:xfrm>
            <a:off x="-268592" y="3814860"/>
            <a:ext cx="1320478" cy="1328644"/>
            <a:chOff x="-268592" y="3814860"/>
            <a:chExt cx="1320478" cy="1328644"/>
          </a:xfrm>
        </p:grpSpPr>
        <p:pic>
          <p:nvPicPr>
            <p:cNvPr id="205" name="Google Shape;205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447" y="4366176"/>
              <a:ext cx="507952" cy="4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0406" y="4734060"/>
              <a:ext cx="511481" cy="40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268592" y="3814860"/>
              <a:ext cx="554649" cy="485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13"/>
          <p:cNvGrpSpPr/>
          <p:nvPr/>
        </p:nvGrpSpPr>
        <p:grpSpPr>
          <a:xfrm>
            <a:off x="-1561862" y="-717135"/>
            <a:ext cx="3702316" cy="3616745"/>
            <a:chOff x="-1561862" y="-717135"/>
            <a:chExt cx="3702316" cy="3616745"/>
          </a:xfrm>
        </p:grpSpPr>
        <p:pic>
          <p:nvPicPr>
            <p:cNvPr id="209" name="Google Shape;209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96851" y="71218"/>
              <a:ext cx="643602" cy="49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540140">
              <a:off x="-1092324" y="-423160"/>
              <a:ext cx="2202096" cy="3028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6284" y="1891168"/>
              <a:ext cx="374127" cy="354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510755" y="67534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13"/>
          <p:cNvGrpSpPr/>
          <p:nvPr/>
        </p:nvGrpSpPr>
        <p:grpSpPr>
          <a:xfrm>
            <a:off x="8208396" y="-69389"/>
            <a:ext cx="1173696" cy="1531885"/>
            <a:chOff x="8208396" y="-69389"/>
            <a:chExt cx="1173696" cy="1531885"/>
          </a:xfrm>
        </p:grpSpPr>
        <p:pic>
          <p:nvPicPr>
            <p:cNvPr id="214" name="Google Shape;21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404975" y="-69389"/>
              <a:ext cx="977117" cy="9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208396" y="267435"/>
              <a:ext cx="444766" cy="303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753827" y="1017733"/>
              <a:ext cx="570347" cy="4447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3924400" y="3554790"/>
            <a:ext cx="4504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highlight>
                  <a:schemeClr val="lt1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1"/>
          </p:nvPr>
        </p:nvSpPr>
        <p:spPr>
          <a:xfrm>
            <a:off x="3924400" y="879165"/>
            <a:ext cx="4504500" cy="26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aviraj SemiBold"/>
              <a:buNone/>
              <a:defRPr sz="3500">
                <a:solidFill>
                  <a:schemeClr val="dk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7" r:id="rId12"/>
    <p:sldLayoutId id="2147483668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chart" Target="../charts/chart4.xml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hart" Target="../charts/chart2.xml"/><Relationship Id="rId3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hart" Target="../charts/chart3.xm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4"/>
          <p:cNvSpPr txBox="1">
            <a:spLocks noGrp="1"/>
          </p:cNvSpPr>
          <p:nvPr>
            <p:ph type="ctrTitle"/>
          </p:nvPr>
        </p:nvSpPr>
        <p:spPr>
          <a:xfrm>
            <a:off x="339436" y="602672"/>
            <a:ext cx="4689764" cy="2704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ighlight>
                  <a:schemeClr val="lt1"/>
                </a:highlight>
              </a:rPr>
              <a:t>BRIGHT COFFEE</a:t>
            </a:r>
            <a:endParaRPr dirty="0">
              <a:highlight>
                <a:schemeClr val="lt1"/>
              </a:highlight>
            </a:endParaRPr>
          </a:p>
        </p:txBody>
      </p:sp>
      <p:pic>
        <p:nvPicPr>
          <p:cNvPr id="677" name="Google Shape;6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676" y="-266489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085" y="4762495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4"/>
          <p:cNvPicPr preferRelativeResize="0"/>
          <p:nvPr/>
        </p:nvPicPr>
        <p:blipFill rotWithShape="1">
          <a:blip r:embed="rId5">
            <a:alphaModFix/>
          </a:blip>
          <a:srcRect l="7689"/>
          <a:stretch/>
        </p:blipFill>
        <p:spPr>
          <a:xfrm>
            <a:off x="4953125" y="567650"/>
            <a:ext cx="3477652" cy="400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9552" y="2724154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775" y="37542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3645" y="10661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2677" y="317923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3002" y="396865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4"/>
          <p:cNvPicPr preferRelativeResize="0"/>
          <p:nvPr/>
        </p:nvPicPr>
        <p:blipFill rotWithShape="1">
          <a:blip r:embed="rId11">
            <a:alphaModFix/>
          </a:blip>
          <a:srcRect r="6059" b="9272"/>
          <a:stretch/>
        </p:blipFill>
        <p:spPr>
          <a:xfrm>
            <a:off x="4590200" y="3908250"/>
            <a:ext cx="1859701" cy="196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12"/>
          <p:cNvSpPr txBox="1">
            <a:spLocks noGrp="1"/>
          </p:cNvSpPr>
          <p:nvPr>
            <p:ph type="subTitle" idx="1"/>
          </p:nvPr>
        </p:nvSpPr>
        <p:spPr>
          <a:xfrm>
            <a:off x="714374" y="3267075"/>
            <a:ext cx="4107007" cy="677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“Brewed Awakenings – where Every Sip starts a Story” </a:t>
            </a:r>
            <a:endParaRPr lang="en-ZA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54"/>
          <p:cNvSpPr/>
          <p:nvPr/>
        </p:nvSpPr>
        <p:spPr>
          <a:xfrm>
            <a:off x="1697444" y="310926"/>
            <a:ext cx="195600" cy="19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54"/>
          <p:cNvSpPr/>
          <p:nvPr/>
        </p:nvSpPr>
        <p:spPr>
          <a:xfrm>
            <a:off x="1118800" y="3105498"/>
            <a:ext cx="195600" cy="19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19506" y="260450"/>
            <a:ext cx="6912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Recommendation for Promoting Under-Performing Products</a:t>
            </a:r>
            <a:endParaRPr lang="en-ZA" sz="1800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35756" y="849283"/>
            <a:ext cx="728276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 Promotional Tactics: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Limited-Time Combos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Pair underperforming items with best-sellers 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Drives trial without devaluing the item.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Spotlight Features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Rotate underperformers as “Drink of the Day” with in-store signage and social media highlights.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Loyalty Perks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Offer double loyalty points or a stamp when purchasing targeted items.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Staff Recommendations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Encourage baristas to upsell or suggest underperformers with genuine enthusiasm: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“Have you tried our White Mocha yet? It’s underrated but amazing.”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Free Sample Sips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Provide mini samples during slower hours to let customers try before buying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45217" y="295078"/>
            <a:ext cx="2562222" cy="249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7987">
            <a:off x="5131020" y="637526"/>
            <a:ext cx="1376942" cy="11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0754" y="3669391"/>
            <a:ext cx="820575" cy="74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856" y="3692565"/>
            <a:ext cx="567310" cy="69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7768" y="3692563"/>
            <a:ext cx="876015" cy="69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5112" y="3692564"/>
            <a:ext cx="722142" cy="6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17931" y="3693012"/>
            <a:ext cx="820579" cy="6951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472933" y="249625"/>
            <a:ext cx="3538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Sales Performance Breakdown</a:t>
            </a:r>
            <a:endParaRPr lang="en-ZA" sz="1800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443526"/>
              </p:ext>
            </p:extLst>
          </p:nvPr>
        </p:nvGraphicFramePr>
        <p:xfrm>
          <a:off x="865909" y="568036"/>
          <a:ext cx="7245927" cy="371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" name="Rectangle 3"/>
          <p:cNvSpPr/>
          <p:nvPr/>
        </p:nvSpPr>
        <p:spPr>
          <a:xfrm>
            <a:off x="284087" y="311971"/>
            <a:ext cx="8451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viraj Medium" panose="020B0604020202020204" charset="-34"/>
                <a:cs typeface="Taviraj Medium" panose="020B0604020202020204" charset="-34"/>
              </a:rPr>
              <a:t>06</a:t>
            </a:r>
            <a:endParaRPr lang="en-ZA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54271" y="2428677"/>
            <a:ext cx="2562222" cy="24909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873280"/>
              </p:ext>
            </p:extLst>
          </p:nvPr>
        </p:nvGraphicFramePr>
        <p:xfrm>
          <a:off x="178379" y="523412"/>
          <a:ext cx="5986895" cy="2194560"/>
        </p:xfrm>
        <a:graphic>
          <a:graphicData uri="http://schemas.openxmlformats.org/drawingml/2006/table">
            <a:tbl>
              <a:tblPr/>
              <a:tblGrid>
                <a:gridCol w="2044604">
                  <a:extLst>
                    <a:ext uri="{9D8B030D-6E8A-4147-A177-3AD203B41FA5}">
                      <a16:colId xmlns:a16="http://schemas.microsoft.com/office/drawing/2014/main" val="2024068956"/>
                    </a:ext>
                  </a:extLst>
                </a:gridCol>
                <a:gridCol w="1603851">
                  <a:extLst>
                    <a:ext uri="{9D8B030D-6E8A-4147-A177-3AD203B41FA5}">
                      <a16:colId xmlns:a16="http://schemas.microsoft.com/office/drawing/2014/main" val="276264525"/>
                    </a:ext>
                  </a:extLst>
                </a:gridCol>
                <a:gridCol w="575428">
                  <a:extLst>
                    <a:ext uri="{9D8B030D-6E8A-4147-A177-3AD203B41FA5}">
                      <a16:colId xmlns:a16="http://schemas.microsoft.com/office/drawing/2014/main" val="283734518"/>
                    </a:ext>
                  </a:extLst>
                </a:gridCol>
                <a:gridCol w="636644">
                  <a:extLst>
                    <a:ext uri="{9D8B030D-6E8A-4147-A177-3AD203B41FA5}">
                      <a16:colId xmlns:a16="http://schemas.microsoft.com/office/drawing/2014/main" val="1098623946"/>
                    </a:ext>
                  </a:extLst>
                </a:gridCol>
                <a:gridCol w="416266">
                  <a:extLst>
                    <a:ext uri="{9D8B030D-6E8A-4147-A177-3AD203B41FA5}">
                      <a16:colId xmlns:a16="http://schemas.microsoft.com/office/drawing/2014/main" val="1939643780"/>
                    </a:ext>
                  </a:extLst>
                </a:gridCol>
                <a:gridCol w="710102">
                  <a:extLst>
                    <a:ext uri="{9D8B030D-6E8A-4147-A177-3AD203B41FA5}">
                      <a16:colId xmlns:a16="http://schemas.microsoft.com/office/drawing/2014/main" val="2052872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UNIQUE_PRODUCT_SOLD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Bucket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031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Category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MORNING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NIGHT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3306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Bakery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78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Branded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6916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304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 beans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201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Drinking Chocolate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7799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Flavours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8465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Tea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6996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Packaged Chocolate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2678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2533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898402"/>
                  </a:ext>
                </a:extLst>
              </a:tr>
            </a:tbl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4990458"/>
              </p:ext>
            </p:extLst>
          </p:nvPr>
        </p:nvGraphicFramePr>
        <p:xfrm>
          <a:off x="997528" y="2812472"/>
          <a:ext cx="4572000" cy="2500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ctangle 5"/>
          <p:cNvSpPr/>
          <p:nvPr/>
        </p:nvSpPr>
        <p:spPr>
          <a:xfrm>
            <a:off x="2031421" y="62346"/>
            <a:ext cx="3868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40000"/>
                    <a:lumOff val="60000"/>
                  </a:schemeClr>
                </a:solidFill>
              </a:rPr>
              <a:t>Distinct Products Sold by Category and Period</a:t>
            </a:r>
            <a:endParaRPr lang="en-ZA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688" y="0"/>
            <a:ext cx="646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viraj Medium" panose="020B0604020202020204" charset="-34"/>
                <a:cs typeface="Taviraj Medium" panose="020B0604020202020204" charset="-34"/>
              </a:rPr>
              <a:t>07</a:t>
            </a:r>
            <a:endParaRPr lang="en-ZA" sz="28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79345" y="1016917"/>
            <a:ext cx="301726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Morning and Afternoon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the peak times for most product categories, especially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Coffee and Tea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sees a dip across most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has the lowest product activity, though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maintains some demand.</a:t>
            </a:r>
          </a:p>
        </p:txBody>
      </p:sp>
    </p:spTree>
    <p:extLst>
      <p:ext uri="{BB962C8B-B14F-4D97-AF65-F5344CB8AC3E}">
        <p14:creationId xmlns:p14="http://schemas.microsoft.com/office/powerpoint/2010/main" val="328287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04281">
            <a:off x="1150800" y="200025"/>
            <a:ext cx="2230200" cy="4362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202;p55"/>
          <p:cNvGrpSpPr/>
          <p:nvPr/>
        </p:nvGrpSpPr>
        <p:grpSpPr>
          <a:xfrm>
            <a:off x="4441371" y="195943"/>
            <a:ext cx="4129314" cy="3461657"/>
            <a:chOff x="-3055340" y="-1943250"/>
            <a:chExt cx="7332064" cy="5774977"/>
          </a:xfrm>
        </p:grpSpPr>
        <p:pic>
          <p:nvPicPr>
            <p:cNvPr id="4" name="Google Shape;1203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100455">
              <a:off x="354026" y="-1548251"/>
              <a:ext cx="3101597" cy="3661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204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055340" y="-895337"/>
              <a:ext cx="5971598" cy="3716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205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0025" y="824050"/>
              <a:ext cx="2776700" cy="3007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129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87987">
            <a:off x="4139100" y="2073451"/>
            <a:ext cx="1376942" cy="11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97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79322">
            <a:off x="3811744" y="3255420"/>
            <a:ext cx="1764681" cy="119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257426" y="1221582"/>
            <a:ext cx="4279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  <a:endParaRPr lang="en-ZA" sz="6000" dirty="0"/>
          </a:p>
        </p:txBody>
      </p:sp>
      <p:sp>
        <p:nvSpPr>
          <p:cNvPr id="11" name="Rectangle 10"/>
          <p:cNvSpPr/>
          <p:nvPr/>
        </p:nvSpPr>
        <p:spPr>
          <a:xfrm>
            <a:off x="2393245" y="4509899"/>
            <a:ext cx="46346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“Brewed Awakenings – where Every Sip starts a Story” </a:t>
            </a:r>
            <a:endParaRPr lang="en-ZA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528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subTitle" idx="9"/>
          </p:nvPr>
        </p:nvSpPr>
        <p:spPr>
          <a:xfrm>
            <a:off x="678350" y="1838030"/>
            <a:ext cx="2587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13"/>
          </p:nvPr>
        </p:nvSpPr>
        <p:spPr>
          <a:xfrm>
            <a:off x="3278250" y="1838029"/>
            <a:ext cx="2587500" cy="769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Best selling Product </a:t>
            </a:r>
            <a:endParaRPr dirty="0"/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14"/>
          </p:nvPr>
        </p:nvSpPr>
        <p:spPr>
          <a:xfrm>
            <a:off x="449750" y="3242269"/>
            <a:ext cx="2587500" cy="10011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Product Performance By Time Bucket</a:t>
            </a:r>
            <a:endParaRPr dirty="0"/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15"/>
          </p:nvPr>
        </p:nvSpPr>
        <p:spPr>
          <a:xfrm>
            <a:off x="3535425" y="3170833"/>
            <a:ext cx="2587500" cy="8510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Recommendation’s</a:t>
            </a:r>
            <a:endParaRPr dirty="0"/>
          </a:p>
        </p:txBody>
      </p:sp>
      <p:sp>
        <p:nvSpPr>
          <p:cNvPr id="703" name="Google Shape;703;p36"/>
          <p:cNvSpPr txBox="1">
            <a:spLocks noGrp="1"/>
          </p:cNvSpPr>
          <p:nvPr>
            <p:ph type="title" idx="2"/>
          </p:nvPr>
        </p:nvSpPr>
        <p:spPr>
          <a:xfrm>
            <a:off x="1565250" y="1490450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04" name="Google Shape;704;p36"/>
          <p:cNvSpPr txBox="1">
            <a:spLocks noGrp="1"/>
          </p:cNvSpPr>
          <p:nvPr>
            <p:ph type="title" idx="3"/>
          </p:nvPr>
        </p:nvSpPr>
        <p:spPr>
          <a:xfrm>
            <a:off x="4165200" y="1490450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6" name="Google Shape;706;p36"/>
          <p:cNvSpPr txBox="1">
            <a:spLocks noGrp="1"/>
          </p:cNvSpPr>
          <p:nvPr>
            <p:ph type="title" idx="5"/>
          </p:nvPr>
        </p:nvSpPr>
        <p:spPr>
          <a:xfrm>
            <a:off x="1336650" y="2663602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08" name="Google Shape;708;p36"/>
          <p:cNvSpPr txBox="1">
            <a:spLocks noGrp="1"/>
          </p:cNvSpPr>
          <p:nvPr>
            <p:ph type="title" idx="7"/>
          </p:nvPr>
        </p:nvSpPr>
        <p:spPr>
          <a:xfrm>
            <a:off x="4193776" y="2813621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10" name="Google Shape;710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12" name="Google Shape;712;p36"/>
          <p:cNvSpPr txBox="1">
            <a:spLocks noGrp="1"/>
          </p:cNvSpPr>
          <p:nvPr>
            <p:ph type="title" idx="16"/>
          </p:nvPr>
        </p:nvSpPr>
        <p:spPr>
          <a:xfrm>
            <a:off x="6764938" y="1490450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4" name="Google Shape;714;p36"/>
          <p:cNvSpPr txBox="1">
            <a:spLocks noGrp="1"/>
          </p:cNvSpPr>
          <p:nvPr>
            <p:ph type="title" idx="18"/>
          </p:nvPr>
        </p:nvSpPr>
        <p:spPr>
          <a:xfrm>
            <a:off x="7036400" y="2820766"/>
            <a:ext cx="8136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20"/>
          </p:nvPr>
        </p:nvSpPr>
        <p:spPr>
          <a:xfrm>
            <a:off x="5878038" y="1838030"/>
            <a:ext cx="2587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Store Location 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21"/>
          </p:nvPr>
        </p:nvSpPr>
        <p:spPr>
          <a:xfrm>
            <a:off x="6399531" y="3685182"/>
            <a:ext cx="2587500" cy="484800"/>
          </a:xfrm>
        </p:spPr>
        <p:txBody>
          <a:bodyPr/>
          <a:lstStyle/>
          <a:p>
            <a:pPr marL="0" lvl="0" indent="0"/>
            <a:r>
              <a:rPr lang="en-ZA" dirty="0"/>
              <a:t>Detailed Sales Breakdown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37"/>
          <p:cNvGrpSpPr/>
          <p:nvPr/>
        </p:nvGrpSpPr>
        <p:grpSpPr>
          <a:xfrm flipH="1">
            <a:off x="715108" y="824056"/>
            <a:ext cx="3101596" cy="3495388"/>
            <a:chOff x="10045026" y="1973719"/>
            <a:chExt cx="3101596" cy="3495388"/>
          </a:xfrm>
        </p:grpSpPr>
        <p:grpSp>
          <p:nvGrpSpPr>
            <p:cNvPr id="723" name="Google Shape;723;p37"/>
            <p:cNvGrpSpPr/>
            <p:nvPr/>
          </p:nvGrpSpPr>
          <p:grpSpPr>
            <a:xfrm>
              <a:off x="10045158" y="1973719"/>
              <a:ext cx="3101464" cy="3489075"/>
              <a:chOff x="732279" y="296625"/>
              <a:chExt cx="2475429" cy="3761400"/>
            </a:xfrm>
          </p:grpSpPr>
          <p:cxnSp>
            <p:nvCxnSpPr>
              <p:cNvPr id="724" name="Google Shape;724;p37"/>
              <p:cNvCxnSpPr/>
              <p:nvPr/>
            </p:nvCxnSpPr>
            <p:spPr>
              <a:xfrm>
                <a:off x="732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37"/>
              <p:cNvCxnSpPr/>
              <p:nvPr/>
            </p:nvCxnSpPr>
            <p:spPr>
              <a:xfrm>
                <a:off x="886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37"/>
              <p:cNvCxnSpPr/>
              <p:nvPr/>
            </p:nvCxnSpPr>
            <p:spPr>
              <a:xfrm>
                <a:off x="1041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37"/>
              <p:cNvCxnSpPr/>
              <p:nvPr/>
            </p:nvCxnSpPr>
            <p:spPr>
              <a:xfrm>
                <a:off x="1196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37"/>
              <p:cNvCxnSpPr/>
              <p:nvPr/>
            </p:nvCxnSpPr>
            <p:spPr>
              <a:xfrm>
                <a:off x="1351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37"/>
              <p:cNvCxnSpPr/>
              <p:nvPr/>
            </p:nvCxnSpPr>
            <p:spPr>
              <a:xfrm>
                <a:off x="1505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37"/>
              <p:cNvCxnSpPr/>
              <p:nvPr/>
            </p:nvCxnSpPr>
            <p:spPr>
              <a:xfrm>
                <a:off x="1660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37"/>
              <p:cNvCxnSpPr/>
              <p:nvPr/>
            </p:nvCxnSpPr>
            <p:spPr>
              <a:xfrm>
                <a:off x="1815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2" name="Google Shape;732;p37"/>
              <p:cNvCxnSpPr/>
              <p:nvPr/>
            </p:nvCxnSpPr>
            <p:spPr>
              <a:xfrm>
                <a:off x="1969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37"/>
              <p:cNvCxnSpPr/>
              <p:nvPr/>
            </p:nvCxnSpPr>
            <p:spPr>
              <a:xfrm>
                <a:off x="2124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4" name="Google Shape;734;p37"/>
              <p:cNvCxnSpPr/>
              <p:nvPr/>
            </p:nvCxnSpPr>
            <p:spPr>
              <a:xfrm>
                <a:off x="2279421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5" name="Google Shape;735;p37"/>
              <p:cNvCxnSpPr/>
              <p:nvPr/>
            </p:nvCxnSpPr>
            <p:spPr>
              <a:xfrm>
                <a:off x="2434136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6" name="Google Shape;736;p37"/>
              <p:cNvCxnSpPr/>
              <p:nvPr/>
            </p:nvCxnSpPr>
            <p:spPr>
              <a:xfrm>
                <a:off x="2588850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7" name="Google Shape;737;p37"/>
              <p:cNvCxnSpPr/>
              <p:nvPr/>
            </p:nvCxnSpPr>
            <p:spPr>
              <a:xfrm>
                <a:off x="2743564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8" name="Google Shape;738;p37"/>
              <p:cNvCxnSpPr/>
              <p:nvPr/>
            </p:nvCxnSpPr>
            <p:spPr>
              <a:xfrm>
                <a:off x="2898279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9" name="Google Shape;739;p37"/>
              <p:cNvCxnSpPr/>
              <p:nvPr/>
            </p:nvCxnSpPr>
            <p:spPr>
              <a:xfrm>
                <a:off x="3052993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0" name="Google Shape;740;p37"/>
              <p:cNvCxnSpPr/>
              <p:nvPr/>
            </p:nvCxnSpPr>
            <p:spPr>
              <a:xfrm>
                <a:off x="3207707" y="296625"/>
                <a:ext cx="0" cy="37614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1" name="Google Shape;741;p37"/>
            <p:cNvGrpSpPr/>
            <p:nvPr/>
          </p:nvGrpSpPr>
          <p:grpSpPr>
            <a:xfrm rot="5400000">
              <a:off x="9851138" y="2173845"/>
              <a:ext cx="3489150" cy="3101374"/>
              <a:chOff x="887000" y="296626"/>
              <a:chExt cx="2784859" cy="3343800"/>
            </a:xfrm>
          </p:grpSpPr>
          <p:cxnSp>
            <p:nvCxnSpPr>
              <p:cNvPr id="742" name="Google Shape;742;p37"/>
              <p:cNvCxnSpPr/>
              <p:nvPr/>
            </p:nvCxnSpPr>
            <p:spPr>
              <a:xfrm>
                <a:off x="88700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3" name="Google Shape;743;p37"/>
              <p:cNvCxnSpPr/>
              <p:nvPr/>
            </p:nvCxnSpPr>
            <p:spPr>
              <a:xfrm>
                <a:off x="104171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4" name="Google Shape;744;p37"/>
              <p:cNvCxnSpPr/>
              <p:nvPr/>
            </p:nvCxnSpPr>
            <p:spPr>
              <a:xfrm>
                <a:off x="119642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5" name="Google Shape;745;p37"/>
              <p:cNvCxnSpPr/>
              <p:nvPr/>
            </p:nvCxnSpPr>
            <p:spPr>
              <a:xfrm>
                <a:off x="1351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6" name="Google Shape;746;p37"/>
              <p:cNvCxnSpPr/>
              <p:nvPr/>
            </p:nvCxnSpPr>
            <p:spPr>
              <a:xfrm>
                <a:off x="150585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7" name="Google Shape;747;p37"/>
              <p:cNvCxnSpPr/>
              <p:nvPr/>
            </p:nvCxnSpPr>
            <p:spPr>
              <a:xfrm>
                <a:off x="166057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8" name="Google Shape;748;p37"/>
              <p:cNvCxnSpPr/>
              <p:nvPr/>
            </p:nvCxnSpPr>
            <p:spPr>
              <a:xfrm>
                <a:off x="1815287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9" name="Google Shape;749;p37"/>
              <p:cNvCxnSpPr/>
              <p:nvPr/>
            </p:nvCxnSpPr>
            <p:spPr>
              <a:xfrm>
                <a:off x="197000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0" name="Google Shape;750;p37"/>
              <p:cNvCxnSpPr/>
              <p:nvPr/>
            </p:nvCxnSpPr>
            <p:spPr>
              <a:xfrm>
                <a:off x="2124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1" name="Google Shape;751;p37"/>
              <p:cNvCxnSpPr/>
              <p:nvPr/>
            </p:nvCxnSpPr>
            <p:spPr>
              <a:xfrm>
                <a:off x="227943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2" name="Google Shape;752;p37"/>
              <p:cNvCxnSpPr/>
              <p:nvPr/>
            </p:nvCxnSpPr>
            <p:spPr>
              <a:xfrm>
                <a:off x="2434144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3" name="Google Shape;753;p37"/>
              <p:cNvCxnSpPr/>
              <p:nvPr/>
            </p:nvCxnSpPr>
            <p:spPr>
              <a:xfrm>
                <a:off x="2588859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4" name="Google Shape;754;p37"/>
              <p:cNvCxnSpPr/>
              <p:nvPr/>
            </p:nvCxnSpPr>
            <p:spPr>
              <a:xfrm>
                <a:off x="2743573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5" name="Google Shape;755;p37"/>
              <p:cNvCxnSpPr/>
              <p:nvPr/>
            </p:nvCxnSpPr>
            <p:spPr>
              <a:xfrm>
                <a:off x="2898288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6" name="Google Shape;756;p37"/>
              <p:cNvCxnSpPr/>
              <p:nvPr/>
            </p:nvCxnSpPr>
            <p:spPr>
              <a:xfrm>
                <a:off x="3053002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7" name="Google Shape;757;p37"/>
              <p:cNvCxnSpPr/>
              <p:nvPr/>
            </p:nvCxnSpPr>
            <p:spPr>
              <a:xfrm>
                <a:off x="3207716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37"/>
              <p:cNvCxnSpPr/>
              <p:nvPr/>
            </p:nvCxnSpPr>
            <p:spPr>
              <a:xfrm>
                <a:off x="3362431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37"/>
              <p:cNvCxnSpPr/>
              <p:nvPr/>
            </p:nvCxnSpPr>
            <p:spPr>
              <a:xfrm>
                <a:off x="3517145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37"/>
              <p:cNvCxnSpPr/>
              <p:nvPr/>
            </p:nvCxnSpPr>
            <p:spPr>
              <a:xfrm>
                <a:off x="3671860" y="296626"/>
                <a:ext cx="0" cy="33438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1" name="Google Shape;761;p37"/>
          <p:cNvSpPr txBox="1">
            <a:spLocks noGrp="1"/>
          </p:cNvSpPr>
          <p:nvPr>
            <p:ph type="title"/>
          </p:nvPr>
        </p:nvSpPr>
        <p:spPr>
          <a:xfrm>
            <a:off x="4133725" y="1348548"/>
            <a:ext cx="4295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763" name="Google Shape;7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573978" y="1743079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934463" y="2637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565592" y="3968649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089242" y="345953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7"/>
          <p:cNvPicPr preferRelativeResize="0"/>
          <p:nvPr/>
        </p:nvPicPr>
        <p:blipFill rotWithShape="1">
          <a:blip r:embed="rId7">
            <a:alphaModFix/>
          </a:blip>
          <a:srcRect r="6059" b="9272"/>
          <a:stretch/>
        </p:blipFill>
        <p:spPr>
          <a:xfrm flipH="1">
            <a:off x="-573096" y="8625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604281">
            <a:off x="1150800" y="200025"/>
            <a:ext cx="2230200" cy="436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69642" y="313045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7250" y="4150172"/>
            <a:ext cx="673506" cy="61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602182" y="2184400"/>
            <a:ext cx="5167745" cy="1868054"/>
          </a:xfrm>
        </p:spPr>
        <p:txBody>
          <a:bodyPr/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Bright Coffee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 welcoming, vibrant coffee shop that inspires energy, creativity, and connection. With expertly brewed coffee, a sunlit atmosphere, and a focus on uplifting experiences, Bright Coffee is where mornings shine and conversations spark. Whether you're starting your day or taking a mindful break, we serve more than just coffee — we serve brightness in every cup.</a:t>
            </a:r>
            <a:endParaRPr lang="en-ZA" sz="14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endParaRPr lang="en-ZA" sz="1400" dirty="0"/>
          </a:p>
        </p:txBody>
      </p:sp>
      <p:sp>
        <p:nvSpPr>
          <p:cNvPr id="3" name="Rectangle 2"/>
          <p:cNvSpPr/>
          <p:nvPr/>
        </p:nvSpPr>
        <p:spPr>
          <a:xfrm>
            <a:off x="109728" y="0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</a:t>
            </a:r>
            <a:endParaRPr lang="en-ZA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38"/>
          <p:cNvPicPr preferRelativeResize="0"/>
          <p:nvPr/>
        </p:nvPicPr>
        <p:blipFill rotWithShape="1">
          <a:blip r:embed="rId3">
            <a:alphaModFix/>
          </a:blip>
          <a:srcRect r="6059" b="9272"/>
          <a:stretch/>
        </p:blipFill>
        <p:spPr>
          <a:xfrm>
            <a:off x="5428400" y="-447437"/>
            <a:ext cx="1859701" cy="196487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8"/>
          <p:cNvSpPr txBox="1">
            <a:spLocks noGrp="1"/>
          </p:cNvSpPr>
          <p:nvPr>
            <p:ph type="title" idx="2"/>
          </p:nvPr>
        </p:nvSpPr>
        <p:spPr>
          <a:xfrm>
            <a:off x="-1" y="132015"/>
            <a:ext cx="5410201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Product Category Sales Performnace </a:t>
            </a:r>
            <a:endParaRPr sz="1800" dirty="0"/>
          </a:p>
        </p:txBody>
      </p:sp>
      <p:pic>
        <p:nvPicPr>
          <p:cNvPr id="818" name="Google Shape;8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050" y="31312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402" y="130018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9072" y="815002"/>
            <a:ext cx="2539229" cy="309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5595" y="3631374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56028">
            <a:off x="7685402" y="2673258"/>
            <a:ext cx="638762" cy="4358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756302"/>
              </p:ext>
            </p:extLst>
          </p:nvPr>
        </p:nvGraphicFramePr>
        <p:xfrm>
          <a:off x="435263" y="958678"/>
          <a:ext cx="3784600" cy="2004060"/>
        </p:xfrm>
        <a:graphic>
          <a:graphicData uri="http://schemas.openxmlformats.org/drawingml/2006/table">
            <a:tbl>
              <a:tblPr/>
              <a:tblGrid>
                <a:gridCol w="2120900">
                  <a:extLst>
                    <a:ext uri="{9D8B030D-6E8A-4147-A177-3AD203B41FA5}">
                      <a16:colId xmlns:a16="http://schemas.microsoft.com/office/drawing/2014/main" val="1004401782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3892007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Category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TOTAL_AMOUNT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397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Bakery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313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Branded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6740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2582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 beans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288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Drinking Chocolate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085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Flavours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2957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Loose Tea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4021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Packaged Chocolate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4195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133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51985"/>
                  </a:ext>
                </a:extLst>
              </a:tr>
            </a:tbl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582542"/>
              </p:ext>
            </p:extLst>
          </p:nvPr>
        </p:nvGraphicFramePr>
        <p:xfrm>
          <a:off x="4434840" y="805295"/>
          <a:ext cx="47091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" name="Rectangle 1"/>
          <p:cNvSpPr/>
          <p:nvPr/>
        </p:nvSpPr>
        <p:spPr>
          <a:xfrm>
            <a:off x="286263" y="-117520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</a:t>
            </a:r>
            <a:endParaRPr lang="en-ZA" sz="4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8545" y="3615628"/>
            <a:ext cx="65947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business is heavily driven by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coffee and tea-related products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making up nearly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60% of all sales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Bakery items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complement beverage sales and hold a significant share.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Branded and packaged items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low engagement and may require marketing or product strategy adjustments.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300" t="29246" r="294" b="5428"/>
          <a:stretch/>
        </p:blipFill>
        <p:spPr>
          <a:xfrm>
            <a:off x="-76200" y="0"/>
            <a:ext cx="9144000" cy="5143500"/>
          </a:xfrm>
          <a:prstGeom prst="rect">
            <a:avLst/>
          </a:prstGeom>
        </p:spPr>
      </p:pic>
      <p:pic>
        <p:nvPicPr>
          <p:cNvPr id="929" name="Google Shape;9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677380" y="1724236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162440" y="4867270"/>
            <a:ext cx="819118" cy="6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531172" y="2428879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825392" y="262678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2"/>
          <p:cNvPicPr preferRelativeResize="0"/>
          <p:nvPr/>
        </p:nvPicPr>
        <p:blipFill rotWithShape="1">
          <a:blip r:embed="rId8">
            <a:alphaModFix/>
          </a:blip>
          <a:srcRect r="6059" b="9272"/>
          <a:stretch/>
        </p:blipFill>
        <p:spPr>
          <a:xfrm flipH="1">
            <a:off x="4915654" y="4041600"/>
            <a:ext cx="1859701" cy="19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639861">
            <a:off x="7512932" y="2595604"/>
            <a:ext cx="2202097" cy="30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963438" y="-44212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-322758" y="-38657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889617" y="3654333"/>
            <a:ext cx="638761" cy="4358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15601" y="124935"/>
            <a:ext cx="296106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" sz="20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   </a:t>
            </a:r>
          </a:p>
          <a:p>
            <a:r>
              <a:rPr lang="en" sz="2000" dirty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 </a:t>
            </a:r>
            <a:r>
              <a:rPr lang="en" sz="20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        Sales by BRANCH</a:t>
            </a:r>
            <a:endParaRPr lang="en-ZA" sz="2000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667096"/>
              </p:ext>
            </p:extLst>
          </p:nvPr>
        </p:nvGraphicFramePr>
        <p:xfrm>
          <a:off x="128270" y="1295111"/>
          <a:ext cx="3784600" cy="914400"/>
        </p:xfrm>
        <a:graphic>
          <a:graphicData uri="http://schemas.openxmlformats.org/drawingml/2006/table">
            <a:tbl>
              <a:tblPr/>
              <a:tblGrid>
                <a:gridCol w="2120900">
                  <a:extLst>
                    <a:ext uri="{9D8B030D-6E8A-4147-A177-3AD203B41FA5}">
                      <a16:colId xmlns:a16="http://schemas.microsoft.com/office/drawing/2014/main" val="2191600745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36940784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TOTAL_AMOUNT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2553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Astoria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268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Hell's Kitchen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188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Lower Manhattan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1677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959322"/>
                  </a:ext>
                </a:extLst>
              </a:tr>
            </a:tbl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7981956"/>
              </p:ext>
            </p:extLst>
          </p:nvPr>
        </p:nvGraphicFramePr>
        <p:xfrm>
          <a:off x="4162944" y="348095"/>
          <a:ext cx="46558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9436" y="2535384"/>
            <a:ext cx="4059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b="1" u="sng" dirty="0"/>
              <a:t>Hell’s Kitchen</a:t>
            </a:r>
            <a:r>
              <a:rPr lang="en-US" u="sng" dirty="0"/>
              <a:t> </a:t>
            </a:r>
            <a:r>
              <a:rPr lang="en-US" dirty="0"/>
              <a:t>has the highest transaction count, indicating it may be the busiest or most popular location.</a:t>
            </a:r>
          </a:p>
          <a:p>
            <a:r>
              <a:rPr lang="en-US" b="1" u="sng" dirty="0"/>
              <a:t>Lower Manhattan</a:t>
            </a:r>
            <a:r>
              <a:rPr lang="en-US" u="sng" dirty="0"/>
              <a:t> </a:t>
            </a:r>
            <a:r>
              <a:rPr lang="en-US" dirty="0"/>
              <a:t>comes next, slightly lower than Hell's Kitchen.</a:t>
            </a:r>
          </a:p>
          <a:p>
            <a:r>
              <a:rPr lang="en-US" b="1" u="sng" dirty="0"/>
              <a:t>Astoria</a:t>
            </a:r>
            <a:r>
              <a:rPr lang="en-US" dirty="0"/>
              <a:t> has the fewest transactions among the three.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-69029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</a:t>
            </a:r>
            <a:endParaRPr lang="en-ZA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2776" y="438154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57478" y="-54092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965583" y="4156815"/>
            <a:ext cx="1979567" cy="216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566438" y="3179233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721006" flipH="1">
            <a:off x="3388413" y="2061158"/>
            <a:ext cx="638761" cy="43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756727" y="-578814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786733" flipH="1">
            <a:off x="8064673" y="4303062"/>
            <a:ext cx="819118" cy="6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3803233">
            <a:off x="7467928" y="-697086"/>
            <a:ext cx="2202096" cy="30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730365">
            <a:off x="4840491" y="-1077862"/>
            <a:ext cx="2687283" cy="40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384589" y="3724999"/>
            <a:ext cx="977117" cy="9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-76735" y="-88017"/>
            <a:ext cx="3685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viraj Medium" panose="020B0604020202020204" charset="-34"/>
                <a:cs typeface="Taviraj Medium" panose="020B0604020202020204" charset="-34"/>
              </a:rPr>
              <a:t>04</a:t>
            </a:r>
            <a:r>
              <a:rPr lang="en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Product Types Trends Over Time</a:t>
            </a:r>
            <a:endParaRPr lang="en-ZA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960014"/>
              </p:ext>
            </p:extLst>
          </p:nvPr>
        </p:nvGraphicFramePr>
        <p:xfrm>
          <a:off x="59315" y="880634"/>
          <a:ext cx="3936206" cy="3416288"/>
        </p:xfrm>
        <a:graphic>
          <a:graphicData uri="http://schemas.openxmlformats.org/drawingml/2006/table">
            <a:tbl>
              <a:tblPr/>
              <a:tblGrid>
                <a:gridCol w="1344267">
                  <a:extLst>
                    <a:ext uri="{9D8B030D-6E8A-4147-A177-3AD203B41FA5}">
                      <a16:colId xmlns:a16="http://schemas.microsoft.com/office/drawing/2014/main" val="833203378"/>
                    </a:ext>
                  </a:extLst>
                </a:gridCol>
                <a:gridCol w="1054485">
                  <a:extLst>
                    <a:ext uri="{9D8B030D-6E8A-4147-A177-3AD203B41FA5}">
                      <a16:colId xmlns:a16="http://schemas.microsoft.com/office/drawing/2014/main" val="1261486204"/>
                    </a:ext>
                  </a:extLst>
                </a:gridCol>
                <a:gridCol w="378326">
                  <a:extLst>
                    <a:ext uri="{9D8B030D-6E8A-4147-A177-3AD203B41FA5}">
                      <a16:colId xmlns:a16="http://schemas.microsoft.com/office/drawing/2014/main" val="1148787281"/>
                    </a:ext>
                  </a:extLst>
                </a:gridCol>
                <a:gridCol w="418574">
                  <a:extLst>
                    <a:ext uri="{9D8B030D-6E8A-4147-A177-3AD203B41FA5}">
                      <a16:colId xmlns:a16="http://schemas.microsoft.com/office/drawing/2014/main" val="3221443000"/>
                    </a:ext>
                  </a:extLst>
                </a:gridCol>
                <a:gridCol w="273683">
                  <a:extLst>
                    <a:ext uri="{9D8B030D-6E8A-4147-A177-3AD203B41FA5}">
                      <a16:colId xmlns:a16="http://schemas.microsoft.com/office/drawing/2014/main" val="2457398770"/>
                    </a:ext>
                  </a:extLst>
                </a:gridCol>
                <a:gridCol w="466871">
                  <a:extLst>
                    <a:ext uri="{9D8B030D-6E8A-4147-A177-3AD203B41FA5}">
                      <a16:colId xmlns:a16="http://schemas.microsoft.com/office/drawing/2014/main" val="3120602740"/>
                    </a:ext>
                  </a:extLst>
                </a:gridCol>
              </a:tblGrid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NUMBER_OF_SALES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time_bucket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99320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Type 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AFTERNOON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EVENING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MORNING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NIGHT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39759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Barista Espresso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342036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Biscotti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779021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31994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Black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908700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Chai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6331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Green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049050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herbal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63474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Chai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550803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Clothing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15279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Drinking Chocolate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76370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Drip coffee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40398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Espresso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673479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Gourmet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3955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Gourmet brewed coffee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76594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29949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90476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Herbal tea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504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 chocolate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7912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House blend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A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7107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Housewares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579017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Organic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87059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Organic brewed coffee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38529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Organic Chocolate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295220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Pastry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3081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 Beans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75283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 brewed coffee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791590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 syrup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124074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Scone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80925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Sugar free syrup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386302"/>
                  </a:ext>
                </a:extLst>
              </a:tr>
              <a:tr h="106759">
                <a:tc>
                  <a:txBody>
                    <a:bodyPr/>
                    <a:lstStyle/>
                    <a:p>
                      <a:pPr algn="l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</a:t>
                      </a:r>
                    </a:p>
                  </a:txBody>
                  <a:tcPr marL="4448" marR="4448" marT="44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701160"/>
                  </a:ext>
                </a:extLst>
              </a:tr>
            </a:tbl>
          </a:graphicData>
        </a:graphic>
      </p:graphicFrame>
      <p:graphicFrame>
        <p:nvGraphicFramePr>
          <p:cNvPr id="58" name="Char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399800"/>
              </p:ext>
            </p:extLst>
          </p:nvPr>
        </p:nvGraphicFramePr>
        <p:xfrm>
          <a:off x="3913952" y="574964"/>
          <a:ext cx="6331484" cy="4116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52" y="578908"/>
            <a:ext cx="537311" cy="50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852" y="3818858"/>
            <a:ext cx="638761" cy="4358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92981" y="1824930"/>
            <a:ext cx="68079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4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Recommendation’s</a:t>
            </a:r>
            <a:endParaRPr lang="en-ZA" sz="4400" dirty="0"/>
          </a:p>
        </p:txBody>
      </p:sp>
      <p:sp>
        <p:nvSpPr>
          <p:cNvPr id="2" name="Rectangle 1"/>
          <p:cNvSpPr/>
          <p:nvPr/>
        </p:nvSpPr>
        <p:spPr>
          <a:xfrm>
            <a:off x="246906" y="67568"/>
            <a:ext cx="8451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viraj Medium" panose="020B0604020202020204" charset="-34"/>
                <a:cs typeface="Taviraj Medium" panose="020B0604020202020204" charset="-34"/>
              </a:rPr>
              <a:t>05</a:t>
            </a:r>
            <a:endParaRPr lang="en-ZA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033" y="2742561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3561" r="9767"/>
          <a:stretch/>
        </p:blipFill>
        <p:spPr>
          <a:xfrm>
            <a:off x="5288306" y="780901"/>
            <a:ext cx="3677100" cy="3676800"/>
          </a:xfrm>
          <a:prstGeom prst="ellipse">
            <a:avLst/>
          </a:prstGeom>
        </p:spPr>
      </p:pic>
      <p:pic>
        <p:nvPicPr>
          <p:cNvPr id="1152" name="Google Shape;115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027" y="1038229"/>
            <a:ext cx="1124450" cy="107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90738">
            <a:off x="6814877" y="4155908"/>
            <a:ext cx="638762" cy="4358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94763" y="96142"/>
            <a:ext cx="7733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Recommendation for Marketing campaigns during slow Time Slots   </a:t>
            </a:r>
            <a:endParaRPr lang="en-ZA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71475" y="1007269"/>
            <a:ext cx="46362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Night Owl Perks: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25% off hot drinks with a pastry after 7 PM.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Cozy Combos: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Bundle teas or hot chocolate with snacks for a relaxing evening treat.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Study &amp; Sip Nights: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Student-focused nights with espresso deals, free Wi-Fi, and a calm study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Bring a Friend After Dark: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Buy one drink, get one 50% off (7–9 PM) to drive group visits.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Lights Down, Lattes Up: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 wind-down experience with ambient lighting, soft music, and latte discounts.</a:t>
            </a:r>
          </a:p>
          <a:p>
            <a:endParaRPr lang="en-ZA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Google Shape;1202;p55"/>
          <p:cNvGrpSpPr/>
          <p:nvPr/>
        </p:nvGrpSpPr>
        <p:grpSpPr>
          <a:xfrm>
            <a:off x="-3372046" y="-966450"/>
            <a:ext cx="7332064" cy="5774977"/>
            <a:chOff x="-3055340" y="-1943250"/>
            <a:chExt cx="7332064" cy="5774977"/>
          </a:xfrm>
        </p:grpSpPr>
        <p:pic>
          <p:nvPicPr>
            <p:cNvPr id="1203" name="Google Shape;1203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100455">
              <a:off x="354026" y="-1548251"/>
              <a:ext cx="3101597" cy="3661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055340" y="-895337"/>
              <a:ext cx="5971598" cy="3716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0025" y="824050"/>
              <a:ext cx="2776700" cy="3007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2" name="Google Shape;121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038605" y="220973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73867" y="2814386"/>
            <a:ext cx="977117" cy="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895720" flipH="1">
            <a:off x="3357517" y="2317195"/>
            <a:ext cx="537311" cy="509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733879" y="189012"/>
            <a:ext cx="6359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Recommendation for Stocking More- </a:t>
            </a:r>
            <a:r>
              <a:rPr lang="en-ZA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Best</a:t>
            </a:r>
            <a:r>
              <a:rPr lang="en" sz="1800" dirty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-</a:t>
            </a:r>
            <a:r>
              <a:rPr lang="en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Taviraj Medium" panose="020B0604020202020204" charset="-34"/>
                <a:cs typeface="Taviraj Medium" panose="020B0604020202020204" charset="-34"/>
              </a:rPr>
              <a:t>Selling Items</a:t>
            </a:r>
            <a:endParaRPr lang="en-ZA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3964781" y="678657"/>
            <a:ext cx="43934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To optimize sales and reduce missed opportunities, </a:t>
            </a:r>
            <a:r>
              <a:rPr lang="en-US" b="1" u="sng" dirty="0"/>
              <a:t>increase inventory for best-selling items during their peak time slots</a:t>
            </a:r>
            <a:r>
              <a:rPr lang="en-US" u="sng" dirty="0"/>
              <a:t>. Focus on</a:t>
            </a:r>
            <a:r>
              <a:rPr lang="en-US" u="sng" dirty="0" smtClean="0"/>
              <a:t>: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Barista Espresso</a:t>
            </a:r>
            <a:r>
              <a:rPr lang="en-US" dirty="0"/>
              <a:t> – Strong performer across all time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Gourmet Brewed Coffee</a:t>
            </a:r>
            <a:r>
              <a:rPr lang="en-US" dirty="0"/>
              <a:t> – Consistently in demand, especially in the morning and afternoon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Pastries and Scones</a:t>
            </a:r>
            <a:r>
              <a:rPr lang="en-US" dirty="0"/>
              <a:t> – Popular throughout the day, especially with coffee pairings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Brewed Teas (Chai &amp; Black)</a:t>
            </a:r>
            <a:r>
              <a:rPr lang="en-US" dirty="0"/>
              <a:t> – Gaining traction at night and </a:t>
            </a:r>
            <a:r>
              <a:rPr lang="en-US" dirty="0" smtClean="0"/>
              <a:t>mid-afternoon</a:t>
            </a:r>
          </a:p>
          <a:p>
            <a:endParaRPr lang="en-US" dirty="0"/>
          </a:p>
          <a:p>
            <a:r>
              <a:rPr lang="en-US" b="1" dirty="0" smtClean="0"/>
              <a:t>Action </a:t>
            </a:r>
            <a:r>
              <a:rPr lang="en-US" b="1" dirty="0"/>
              <a:t>Plan: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current stock-to-sale ratios weekly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Allocate more shelf and prep space during peak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supplier orders based on item trends per time bucket</a:t>
            </a:r>
          </a:p>
          <a:p>
            <a:endParaRPr lang="en-Z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ffeine Addiction by Slidesgo">
  <a:themeElements>
    <a:clrScheme name="Simple Light">
      <a:dk1>
        <a:srgbClr val="FFF7F2"/>
      </a:dk1>
      <a:lt1>
        <a:srgbClr val="B97750"/>
      </a:lt1>
      <a:dk2>
        <a:srgbClr val="7E4F32"/>
      </a:dk2>
      <a:lt2>
        <a:srgbClr val="E9D3C6"/>
      </a:lt2>
      <a:accent1>
        <a:srgbClr val="C8955A"/>
      </a:accent1>
      <a:accent2>
        <a:srgbClr val="452A19"/>
      </a:accent2>
      <a:accent3>
        <a:srgbClr val="271409"/>
      </a:accent3>
      <a:accent4>
        <a:srgbClr val="FFFFFF"/>
      </a:accent4>
      <a:accent5>
        <a:srgbClr val="FFFFFF"/>
      </a:accent5>
      <a:accent6>
        <a:srgbClr val="FFFFFF"/>
      </a:accent6>
      <a:hlink>
        <a:srgbClr val="FFF7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812</Words>
  <Application>Microsoft Office PowerPoint</Application>
  <PresentationFormat>On-screen Show (16:9)</PresentationFormat>
  <Paragraphs>355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Bebas Neue</vt:lpstr>
      <vt:lpstr>Arial</vt:lpstr>
      <vt:lpstr>Taviraj SemiBold</vt:lpstr>
      <vt:lpstr>Taviraj Medium</vt:lpstr>
      <vt:lpstr>Calibri</vt:lpstr>
      <vt:lpstr>Open Sans</vt:lpstr>
      <vt:lpstr>Caffeine Addiction by Slidesgo</vt:lpstr>
      <vt:lpstr>BRIGHT COFFEE</vt:lpstr>
      <vt:lpstr>01</vt:lpstr>
      <vt:lpstr>Introduction</vt:lpstr>
      <vt:lpstr>Product Category Sales Performnace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BRIGHT COFFEE</dc:title>
  <dc:creator>Rendy</dc:creator>
  <cp:lastModifiedBy>Rendy</cp:lastModifiedBy>
  <cp:revision>26</cp:revision>
  <dcterms:modified xsi:type="dcterms:W3CDTF">2025-05-11T18:14:45Z</dcterms:modified>
</cp:coreProperties>
</file>